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36"/>
  </p:notesMasterIdLst>
  <p:sldIdLst>
    <p:sldId id="971" r:id="rId5"/>
    <p:sldId id="843" r:id="rId6"/>
    <p:sldId id="845" r:id="rId7"/>
    <p:sldId id="837" r:id="rId8"/>
    <p:sldId id="419" r:id="rId9"/>
    <p:sldId id="425" r:id="rId10"/>
    <p:sldId id="401" r:id="rId11"/>
    <p:sldId id="972" r:id="rId12"/>
    <p:sldId id="280" r:id="rId13"/>
    <p:sldId id="275" r:id="rId14"/>
    <p:sldId id="944" r:id="rId15"/>
    <p:sldId id="727" r:id="rId16"/>
    <p:sldId id="934" r:id="rId17"/>
    <p:sldId id="925" r:id="rId18"/>
    <p:sldId id="926" r:id="rId19"/>
    <p:sldId id="973" r:id="rId20"/>
    <p:sldId id="974" r:id="rId21"/>
    <p:sldId id="977" r:id="rId22"/>
    <p:sldId id="976" r:id="rId23"/>
    <p:sldId id="979" r:id="rId24"/>
    <p:sldId id="822" r:id="rId25"/>
    <p:sldId id="824" r:id="rId26"/>
    <p:sldId id="823" r:id="rId27"/>
    <p:sldId id="262" r:id="rId28"/>
    <p:sldId id="263" r:id="rId29"/>
    <p:sldId id="264" r:id="rId30"/>
    <p:sldId id="430" r:id="rId31"/>
    <p:sldId id="266" r:id="rId32"/>
    <p:sldId id="978" r:id="rId33"/>
    <p:sldId id="857" r:id="rId34"/>
    <p:sldId id="274" r:id="rId35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54B5"/>
    <a:srgbClr val="E1E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7680"/>
    <p:restoredTop sz="94761"/>
  </p:normalViewPr>
  <p:slideViewPr>
    <p:cSldViewPr snapToGrid="0">
      <p:cViewPr varScale="1">
        <p:scale>
          <a:sx n="52" d="100"/>
          <a:sy n="52" d="100"/>
        </p:scale>
        <p:origin x="192" y="8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A345E3-900A-8545-9B5D-4276357BDDE8}" type="datetimeFigureOut">
              <a:rPr lang="it-IT" smtClean="0"/>
              <a:t>18/04/2026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8B6AC1-4430-434D-8BFB-B2A00F11C20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527553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egnaposto immagine diapositiva 1">
            <a:extLst>
              <a:ext uri="{FF2B5EF4-FFF2-40B4-BE49-F238E27FC236}">
                <a16:creationId xmlns:a16="http://schemas.microsoft.com/office/drawing/2014/main" id="{09BF5590-0B1B-BACD-114D-CC7BEC5C254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Segnaposto note 2">
            <a:extLst>
              <a:ext uri="{FF2B5EF4-FFF2-40B4-BE49-F238E27FC236}">
                <a16:creationId xmlns:a16="http://schemas.microsoft.com/office/drawing/2014/main" id="{186797C3-0750-08B5-5A04-874DC95E6BB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it-IT"/>
              <a:t>dietary evaluation by a trained dietitian is considered the best method, as it is the cornerstone of dietitians to  asses and manage diets, but this is time-consuming and requires expert personnel. Short dietary questionnaires and TGA determinations in serum fail to detect dietary transgressions in children and adolescents with CD</a:t>
            </a:r>
          </a:p>
          <a:p>
            <a:endParaRPr lang="en-US" altLang="it-IT"/>
          </a:p>
          <a:p>
            <a:r>
              <a:rPr lang="nl-NL" altLang="it-IT"/>
              <a:t>Wessels M, Te Lintelo M, Vriezinga SL, et al. </a:t>
            </a:r>
            <a:r>
              <a:rPr lang="da-DK" altLang="it-IT"/>
              <a:t>Assessment of dietary compliance in celiac children using a standardized dietary interview. Clin Nutr 2018</a:t>
            </a:r>
            <a:endParaRPr lang="it-IT" altLang="it-IT"/>
          </a:p>
        </p:txBody>
      </p:sp>
      <p:sp>
        <p:nvSpPr>
          <p:cNvPr id="19460" name="Segnaposto numero diapositiva 3">
            <a:extLst>
              <a:ext uri="{FF2B5EF4-FFF2-40B4-BE49-F238E27FC236}">
                <a16:creationId xmlns:a16="http://schemas.microsoft.com/office/drawing/2014/main" id="{D451747B-B0B6-1FE4-155E-693D4222692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7C41DBD-0094-4ACD-A329-7EE3893C9789}" type="slidenum">
              <a:rPr lang="it-IT" altLang="it-IT" smtClean="0"/>
              <a:pPr/>
              <a:t>27</a:t>
            </a:fld>
            <a:endParaRPr lang="it-IT" alt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egnaposto immagine diapositiva 1">
            <a:extLst>
              <a:ext uri="{FF2B5EF4-FFF2-40B4-BE49-F238E27FC236}">
                <a16:creationId xmlns:a16="http://schemas.microsoft.com/office/drawing/2014/main" id="{45E08C83-56E1-4A2F-3A8E-59AA3714BDB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Segnaposto note 2">
            <a:extLst>
              <a:ext uri="{FF2B5EF4-FFF2-40B4-BE49-F238E27FC236}">
                <a16:creationId xmlns:a16="http://schemas.microsoft.com/office/drawing/2014/main" id="{A69901DA-0F88-445C-FA66-D1ADBEE9BE3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GB" altLang="it-IT"/>
              <a:t>These questionnaires may be administrated during or before the follow-up consultations, either on paper or by e-consultation. The results should be interpreted by the physician together with the parents/care givers, and if age adequate, also with the child.</a:t>
            </a:r>
            <a:r>
              <a:rPr lang="en-GB" altLang="it-IT" i="1"/>
              <a:t> </a:t>
            </a:r>
            <a:endParaRPr lang="it-IT" altLang="it-IT"/>
          </a:p>
          <a:p>
            <a:endParaRPr lang="it-IT" altLang="it-IT"/>
          </a:p>
          <a:p>
            <a:r>
              <a:rPr lang="it-IT" altLang="it-IT"/>
              <a:t>Lavoro Crocco</a:t>
            </a:r>
          </a:p>
        </p:txBody>
      </p:sp>
      <p:sp>
        <p:nvSpPr>
          <p:cNvPr id="21508" name="Segnaposto numero diapositiva 3">
            <a:extLst>
              <a:ext uri="{FF2B5EF4-FFF2-40B4-BE49-F238E27FC236}">
                <a16:creationId xmlns:a16="http://schemas.microsoft.com/office/drawing/2014/main" id="{3217F319-A977-BAA3-7A87-B4365C802B7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77EAE4C-779C-44A9-9FC4-614CBA258ACF}" type="slidenum">
              <a:rPr lang="it-IT" altLang="it-IT" smtClean="0"/>
              <a:pPr/>
              <a:t>28</a:t>
            </a:fld>
            <a:endParaRPr lang="it-IT" alt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5802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Immagine che contiene schermata, Policromia, grafica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9F8B0DE3-3342-06F5-5792-F9EEE6814B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85"/>
            <a:ext cx="12192000" cy="685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7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7068D3D4-80B2-1F89-EA6E-6295349C19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63C32-9518-46D2-80B1-56235B5FAC5A}" type="datetimeFigureOut">
              <a:rPr lang="it-IT" smtClean="0"/>
              <a:t>18/04/2026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5D7BB684-5FDD-593A-41EC-E611498C6D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5FA6A19-0C9B-FC72-C78A-BA6720F63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F2D4C-7897-4160-9B54-1CF59932E14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103248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F98CE-BE52-4E3E-BACE-E08382FA801C}" type="datetimeFigureOut">
              <a:rPr lang="it-IT" smtClean="0"/>
              <a:t>18/04/2026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8649D-095C-430F-B4B0-756B504E66A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13719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Immagine che contiene schermata, linea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24A4694F-BCFF-4C5E-9B7F-063CCA3D1EF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60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  <p:sldLayoutId id="214748365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png"/><Relationship Id="rId5" Type="http://schemas.openxmlformats.org/officeDocument/2006/relationships/image" Target="../media/image30.emf"/><Relationship Id="rId4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5.png"/><Relationship Id="rId5" Type="http://schemas.openxmlformats.org/officeDocument/2006/relationships/image" Target="../media/image4.jpe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jpeg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jpeg"/><Relationship Id="rId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jpeg"/><Relationship Id="rId4" Type="http://schemas.openxmlformats.org/officeDocument/2006/relationships/image" Target="../media/image47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9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1.emf"/><Relationship Id="rId4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jpeg"/><Relationship Id="rId4" Type="http://schemas.openxmlformats.org/officeDocument/2006/relationships/image" Target="../media/image5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1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e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5AF486F5-149E-A65E-FB6C-A5E18B112E6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3571"/>
            <a:ext cx="12192000" cy="6854429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4F385803-8866-9BC9-B2C4-05864861E2B5}"/>
              </a:ext>
            </a:extLst>
          </p:cNvPr>
          <p:cNvSpPr txBox="1"/>
          <p:nvPr/>
        </p:nvSpPr>
        <p:spPr>
          <a:xfrm>
            <a:off x="280774" y="2400711"/>
            <a:ext cx="4000142" cy="31700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it-IT" sz="2400" b="1" dirty="0">
                <a:solidFill>
                  <a:srgbClr val="002060"/>
                </a:solidFill>
              </a:rPr>
              <a:t>LO SCREENING E IL FOLLOW UP IN ETA’ PEDIATRICA</a:t>
            </a:r>
          </a:p>
          <a:p>
            <a:endParaRPr lang="it-IT" b="1" dirty="0">
              <a:solidFill>
                <a:srgbClr val="002060"/>
              </a:solidFill>
            </a:endParaRPr>
          </a:p>
          <a:p>
            <a:endParaRPr lang="it-IT" b="1" dirty="0">
              <a:solidFill>
                <a:srgbClr val="002060"/>
              </a:solidFill>
            </a:endParaRPr>
          </a:p>
          <a:p>
            <a:r>
              <a:rPr lang="it-IT" sz="2000" b="1" dirty="0">
                <a:solidFill>
                  <a:srgbClr val="002060"/>
                </a:solidFill>
              </a:rPr>
              <a:t>Chiara Maria Trovato, MD, PhD</a:t>
            </a:r>
          </a:p>
          <a:p>
            <a:endParaRPr lang="it-IT" dirty="0">
              <a:solidFill>
                <a:srgbClr val="002060"/>
              </a:solidFill>
            </a:endParaRPr>
          </a:p>
          <a:p>
            <a:r>
              <a:rPr lang="it-IT" dirty="0">
                <a:solidFill>
                  <a:srgbClr val="002060"/>
                </a:solidFill>
              </a:rPr>
              <a:t>UOS Malattie Digestive e Riabilitazione Nutrizionale, Ospedale Pediatrico Bambino Gesù, Roma, IRCCS</a:t>
            </a:r>
          </a:p>
        </p:txBody>
      </p:sp>
    </p:spTree>
    <p:extLst>
      <p:ext uri="{BB962C8B-B14F-4D97-AF65-F5344CB8AC3E}">
        <p14:creationId xmlns:p14="http://schemas.microsoft.com/office/powerpoint/2010/main" val="22841391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89DEEE-BF7D-D878-B9D6-B1D776A3A2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2030F3A5-2AAA-C8FD-FA4E-CD5DE00D867F}"/>
              </a:ext>
            </a:extLst>
          </p:cNvPr>
          <p:cNvSpPr/>
          <p:nvPr/>
        </p:nvSpPr>
        <p:spPr>
          <a:xfrm>
            <a:off x="660817" y="1855580"/>
            <a:ext cx="10533213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it-IT" sz="1200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C067A43F-2F0F-F97F-2480-E04E0BE268FC}"/>
              </a:ext>
            </a:extLst>
          </p:cNvPr>
          <p:cNvSpPr/>
          <p:nvPr/>
        </p:nvSpPr>
        <p:spPr>
          <a:xfrm>
            <a:off x="8220436" y="385735"/>
            <a:ext cx="3285765" cy="222364"/>
          </a:xfrm>
          <a:custGeom>
            <a:avLst/>
            <a:gdLst/>
            <a:ahLst/>
            <a:cxnLst/>
            <a:rect l="l" t="t" r="r" b="b"/>
            <a:pathLst>
              <a:path w="4928647" h="333546">
                <a:moveTo>
                  <a:pt x="0" y="0"/>
                </a:moveTo>
                <a:lnTo>
                  <a:pt x="4928647" y="0"/>
                </a:lnTo>
                <a:lnTo>
                  <a:pt x="4928647" y="333546"/>
                </a:lnTo>
                <a:lnTo>
                  <a:pt x="0" y="33354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7695" t="-601264" r="-34795" b="-88989"/>
            </a:stretch>
          </a:blipFill>
        </p:spPr>
        <p:txBody>
          <a:bodyPr/>
          <a:lstStyle/>
          <a:p>
            <a:endParaRPr lang="it-IT" sz="1200"/>
          </a:p>
        </p:txBody>
      </p:sp>
      <p:pic>
        <p:nvPicPr>
          <p:cNvPr id="11" name="Immagine 10" descr="Immagine che contiene Carattere, testo, Elementi grafici, logo&#10;&#10;Descrizione generata automaticamente">
            <a:extLst>
              <a:ext uri="{FF2B5EF4-FFF2-40B4-BE49-F238E27FC236}">
                <a16:creationId xmlns:a16="http://schemas.microsoft.com/office/drawing/2014/main" id="{1E398BA5-B05E-A0DE-ED5D-58C61816F4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" y="109214"/>
            <a:ext cx="1879600" cy="65200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A4D79335-33C1-D232-8E04-67A3577598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2757" y="6275952"/>
            <a:ext cx="1629243" cy="563630"/>
          </a:xfrm>
          <a:prstGeom prst="rect">
            <a:avLst/>
          </a:prstGeom>
        </p:spPr>
      </p:pic>
      <p:pic>
        <p:nvPicPr>
          <p:cNvPr id="4" name="Immagine 3" descr="Immagine che contiene testo, Carattere, algebra&#10;&#10;Il contenuto generato dall'IA potrebbe non essere corretto.">
            <a:extLst>
              <a:ext uri="{FF2B5EF4-FFF2-40B4-BE49-F238E27FC236}">
                <a16:creationId xmlns:a16="http://schemas.microsoft.com/office/drawing/2014/main" id="{7CCB3AFF-D3B1-76E3-6410-62285C7D398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817" y="1207405"/>
            <a:ext cx="8076180" cy="1247238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96EF74E9-D701-8B59-716A-945B8DD103DA}"/>
              </a:ext>
            </a:extLst>
          </p:cNvPr>
          <p:cNvSpPr txBox="1"/>
          <p:nvPr/>
        </p:nvSpPr>
        <p:spPr>
          <a:xfrm>
            <a:off x="8298430" y="1155741"/>
            <a:ext cx="289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4000" b="1" dirty="0">
                <a:solidFill>
                  <a:srgbClr val="00B050"/>
                </a:solidFill>
              </a:rPr>
              <a:t>2019</a:t>
            </a:r>
          </a:p>
        </p:txBody>
      </p:sp>
      <p:pic>
        <p:nvPicPr>
          <p:cNvPr id="12" name="Immagine 11" descr="Immagine che contiene testo, Carattere, schermata&#10;&#10;Il contenuto generato dall'IA potrebbe non essere corretto.">
            <a:extLst>
              <a:ext uri="{FF2B5EF4-FFF2-40B4-BE49-F238E27FC236}">
                <a16:creationId xmlns:a16="http://schemas.microsoft.com/office/drawing/2014/main" id="{1F5DCE58-4684-2322-2C42-B3CEC7C6E0E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465" y="3102818"/>
            <a:ext cx="5403535" cy="2541330"/>
          </a:xfrm>
          <a:prstGeom prst="rect">
            <a:avLst/>
          </a:prstGeom>
        </p:spPr>
      </p:pic>
      <p:pic>
        <p:nvPicPr>
          <p:cNvPr id="14" name="Immagine 13" descr="Immagine che contiene testo, Carattere, schermata, numero&#10;&#10;Il contenuto generato dall'IA potrebbe non essere corretto.">
            <a:extLst>
              <a:ext uri="{FF2B5EF4-FFF2-40B4-BE49-F238E27FC236}">
                <a16:creationId xmlns:a16="http://schemas.microsoft.com/office/drawing/2014/main" id="{53B27E3C-1D89-7759-9898-EF8A638820E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7849" y="2829310"/>
            <a:ext cx="5158296" cy="2420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9343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2" descr="IRCCS Ospedale Pediatrico Bambino Gesù - Fiaso">
            <a:extLst>
              <a:ext uri="{FF2B5EF4-FFF2-40B4-BE49-F238E27FC236}">
                <a16:creationId xmlns:a16="http://schemas.microsoft.com/office/drawing/2014/main" id="{853E6930-E6C1-2BC7-E6D5-C9E17F2798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538" y="5189538"/>
            <a:ext cx="1668462" cy="166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Segnaposto contenuto 3">
            <a:extLst>
              <a:ext uri="{FF2B5EF4-FFF2-40B4-BE49-F238E27FC236}">
                <a16:creationId xmlns:a16="http://schemas.microsoft.com/office/drawing/2014/main" id="{1D8EB581-6DDD-22F1-162B-FCFB0275F2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312"/>
          <a:stretch>
            <a:fillRect/>
          </a:stretch>
        </p:blipFill>
        <p:spPr bwMode="auto">
          <a:xfrm>
            <a:off x="2707763" y="1453901"/>
            <a:ext cx="7640074" cy="3859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3" name="CasellaDiTesto 4">
            <a:extLst>
              <a:ext uri="{FF2B5EF4-FFF2-40B4-BE49-F238E27FC236}">
                <a16:creationId xmlns:a16="http://schemas.microsoft.com/office/drawing/2014/main" id="{3110D224-8F46-44A9-CE37-BB9594C2EF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462" y="1330264"/>
            <a:ext cx="58245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it-IT" altLang="it-IT" sz="3200" b="1" dirty="0">
                <a:solidFill>
                  <a:srgbClr val="00B050"/>
                </a:solidFill>
              </a:rPr>
              <a:t>PERCHE’ PARLARE DI SCREENING</a:t>
            </a:r>
          </a:p>
        </p:txBody>
      </p:sp>
      <p:sp>
        <p:nvSpPr>
          <p:cNvPr id="6" name="Text Box 9">
            <a:extLst>
              <a:ext uri="{FF2B5EF4-FFF2-40B4-BE49-F238E27FC236}">
                <a16:creationId xmlns:a16="http://schemas.microsoft.com/office/drawing/2014/main" id="{05D904A0-B334-0C5F-FD47-6706691652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646" y="5436812"/>
            <a:ext cx="10554458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 anchor="ctr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 typeface="Times New Roman" panose="02020603050405020304" pitchFamily="18" charset="0"/>
              <a:buNone/>
            </a:pPr>
            <a:r>
              <a:rPr lang="it-IT" altLang="it-IT" b="1" dirty="0">
                <a:solidFill>
                  <a:srgbClr val="002060"/>
                </a:solidFill>
                <a:latin typeface="+mn-lt"/>
              </a:rPr>
              <a:t>265.102 celiaci noti</a:t>
            </a:r>
          </a:p>
        </p:txBody>
      </p:sp>
      <p:sp>
        <p:nvSpPr>
          <p:cNvPr id="7" name="Text Box 11">
            <a:extLst>
              <a:ext uri="{FF2B5EF4-FFF2-40B4-BE49-F238E27FC236}">
                <a16:creationId xmlns:a16="http://schemas.microsoft.com/office/drawing/2014/main" id="{DDE5429E-08CB-4F58-87C9-0F5E0874E2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646" y="5953962"/>
            <a:ext cx="11073123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 anchor="ctr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 typeface="Times New Roman" panose="02020603050405020304" pitchFamily="18" charset="0"/>
              <a:buNone/>
            </a:pPr>
            <a:r>
              <a:rPr lang="it-IT" altLang="it-IT" b="1" dirty="0">
                <a:solidFill>
                  <a:srgbClr val="002060"/>
                </a:solidFill>
                <a:latin typeface="+mn-lt"/>
              </a:rPr>
              <a:t>600.000 celiaci attesi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Immagine 8">
            <a:extLst>
              <a:ext uri="{FF2B5EF4-FFF2-40B4-BE49-F238E27FC236}">
                <a16:creationId xmlns:a16="http://schemas.microsoft.com/office/drawing/2014/main" id="{34E259B8-E714-BC1B-8F5C-E9D21E53A6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3" y="1919875"/>
            <a:ext cx="8612187" cy="481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86" name="CasellaDiTesto 9">
            <a:extLst>
              <a:ext uri="{FF2B5EF4-FFF2-40B4-BE49-F238E27FC236}">
                <a16:creationId xmlns:a16="http://schemas.microsoft.com/office/drawing/2014/main" id="{8EEC2640-9A9B-032C-3BF1-7FF30D8A11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3" y="1117600"/>
            <a:ext cx="1152207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it-IT" altLang="it-IT" sz="3200" b="1" dirty="0">
                <a:solidFill>
                  <a:srgbClr val="002060"/>
                </a:solidFill>
                <a:latin typeface="+mn-lt"/>
              </a:rPr>
              <a:t>La celiachia soddisfa i criteri per lo screening di massa?</a:t>
            </a:r>
            <a:r>
              <a:rPr lang="it-IT" altLang="it-IT" sz="3200" dirty="0">
                <a:solidFill>
                  <a:srgbClr val="002060"/>
                </a:solidFill>
                <a:latin typeface="+mn-lt"/>
              </a:rPr>
              <a:t> </a:t>
            </a:r>
          </a:p>
        </p:txBody>
      </p:sp>
      <p:sp>
        <p:nvSpPr>
          <p:cNvPr id="11" name="Ovale 10">
            <a:extLst>
              <a:ext uri="{FF2B5EF4-FFF2-40B4-BE49-F238E27FC236}">
                <a16:creationId xmlns:a16="http://schemas.microsoft.com/office/drawing/2014/main" id="{6A548EFB-60CC-DD9E-D94F-C2350D679AB0}"/>
              </a:ext>
            </a:extLst>
          </p:cNvPr>
          <p:cNvSpPr/>
          <p:nvPr/>
        </p:nvSpPr>
        <p:spPr>
          <a:xfrm>
            <a:off x="0" y="4325437"/>
            <a:ext cx="3168650" cy="1166813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pic>
        <p:nvPicPr>
          <p:cNvPr id="67588" name="Picture 2" descr="IRCCS Ospedale Pediatrico Bambino Gesù - Fiaso">
            <a:extLst>
              <a:ext uri="{FF2B5EF4-FFF2-40B4-BE49-F238E27FC236}">
                <a16:creationId xmlns:a16="http://schemas.microsoft.com/office/drawing/2014/main" id="{F213F9F2-843A-2547-ED21-BB598395D3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538" y="5189538"/>
            <a:ext cx="1668462" cy="166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Google Shape;151;p5">
            <a:extLst>
              <a:ext uri="{FF2B5EF4-FFF2-40B4-BE49-F238E27FC236}">
                <a16:creationId xmlns:a16="http://schemas.microsoft.com/office/drawing/2014/main" id="{F2D6D236-7546-9D9C-15C4-4389F872E2B9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064" y="1266936"/>
            <a:ext cx="9717088" cy="535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0" name="Picture 2" descr="IRCCS Ospedale Pediatrico Bambino Gesù - Fiaso">
            <a:extLst>
              <a:ext uri="{FF2B5EF4-FFF2-40B4-BE49-F238E27FC236}">
                <a16:creationId xmlns:a16="http://schemas.microsoft.com/office/drawing/2014/main" id="{7DA04DCD-76C4-826F-A541-DFE5BFBFBA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538" y="5189538"/>
            <a:ext cx="1668462" cy="166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Segnaposto contenuto 4" descr="Immagine che contiene testo, mappa, schermata, Carattere&#10;&#10;Descrizione generata automaticamente">
            <a:extLst>
              <a:ext uri="{FF2B5EF4-FFF2-40B4-BE49-F238E27FC236}">
                <a16:creationId xmlns:a16="http://schemas.microsoft.com/office/drawing/2014/main" id="{312D301B-B550-1B00-2EB7-1EC8C384D5D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314"/>
          <a:stretch>
            <a:fillRect/>
          </a:stretch>
        </p:blipFill>
        <p:spPr>
          <a:xfrm>
            <a:off x="865188" y="209550"/>
            <a:ext cx="8724900" cy="5848350"/>
          </a:xfrm>
        </p:spPr>
      </p:pic>
      <p:sp>
        <p:nvSpPr>
          <p:cNvPr id="69634" name="CasellaDiTesto 10">
            <a:extLst>
              <a:ext uri="{FF2B5EF4-FFF2-40B4-BE49-F238E27FC236}">
                <a16:creationId xmlns:a16="http://schemas.microsoft.com/office/drawing/2014/main" id="{B5739AC5-0349-936B-9442-292F4EA756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3482" y="6053138"/>
            <a:ext cx="80883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it-IT" altLang="it-IT" sz="1800" dirty="0">
                <a:solidFill>
                  <a:srgbClr val="212121"/>
                </a:solidFill>
                <a:latin typeface="system-ui"/>
              </a:rPr>
              <a:t>Lionetti E, </a:t>
            </a:r>
            <a:r>
              <a:rPr lang="it-IT" altLang="it-IT" sz="1800" dirty="0" err="1">
                <a:solidFill>
                  <a:srgbClr val="212121"/>
                </a:solidFill>
                <a:latin typeface="system-ui"/>
              </a:rPr>
              <a:t>Pjetraj</a:t>
            </a:r>
            <a:r>
              <a:rPr lang="it-IT" altLang="it-IT" sz="1800" dirty="0">
                <a:solidFill>
                  <a:srgbClr val="212121"/>
                </a:solidFill>
                <a:latin typeface="system-ui"/>
              </a:rPr>
              <a:t> D, et al. </a:t>
            </a:r>
            <a:r>
              <a:rPr lang="it-IT" altLang="it-IT" sz="1800" b="1" dirty="0" err="1">
                <a:solidFill>
                  <a:srgbClr val="212121"/>
                </a:solidFill>
                <a:latin typeface="system-ui"/>
              </a:rPr>
              <a:t>Prevalence</a:t>
            </a:r>
            <a:r>
              <a:rPr lang="it-IT" altLang="it-IT" sz="1800" b="1" dirty="0">
                <a:solidFill>
                  <a:srgbClr val="212121"/>
                </a:solidFill>
                <a:latin typeface="system-ui"/>
              </a:rPr>
              <a:t> and </a:t>
            </a:r>
            <a:r>
              <a:rPr lang="it-IT" altLang="it-IT" sz="1800" b="1" dirty="0" err="1">
                <a:solidFill>
                  <a:srgbClr val="212121"/>
                </a:solidFill>
                <a:latin typeface="system-ui"/>
              </a:rPr>
              <a:t>detection</a:t>
            </a:r>
            <a:r>
              <a:rPr lang="it-IT" altLang="it-IT" sz="1800" b="1" dirty="0">
                <a:solidFill>
                  <a:srgbClr val="212121"/>
                </a:solidFill>
                <a:latin typeface="system-ui"/>
              </a:rPr>
              <a:t> rate of </a:t>
            </a:r>
            <a:r>
              <a:rPr lang="it-IT" altLang="it-IT" sz="1800" b="1" dirty="0" err="1">
                <a:solidFill>
                  <a:srgbClr val="212121"/>
                </a:solidFill>
                <a:latin typeface="system-ui"/>
              </a:rPr>
              <a:t>celiac</a:t>
            </a:r>
            <a:r>
              <a:rPr lang="it-IT" altLang="it-IT" sz="1800" b="1" dirty="0">
                <a:solidFill>
                  <a:srgbClr val="212121"/>
                </a:solidFill>
                <a:latin typeface="system-ui"/>
              </a:rPr>
              <a:t> </a:t>
            </a:r>
            <a:r>
              <a:rPr lang="it-IT" altLang="it-IT" sz="1800" b="1" dirty="0" err="1">
                <a:solidFill>
                  <a:srgbClr val="212121"/>
                </a:solidFill>
                <a:latin typeface="system-ui"/>
              </a:rPr>
              <a:t>disease</a:t>
            </a:r>
            <a:r>
              <a:rPr lang="it-IT" altLang="it-IT" sz="1800" b="1" dirty="0">
                <a:solidFill>
                  <a:srgbClr val="212121"/>
                </a:solidFill>
                <a:latin typeface="system-ui"/>
              </a:rPr>
              <a:t> in </a:t>
            </a:r>
            <a:r>
              <a:rPr lang="it-IT" altLang="it-IT" sz="1800" b="1" dirty="0" err="1">
                <a:solidFill>
                  <a:srgbClr val="212121"/>
                </a:solidFill>
                <a:latin typeface="system-ui"/>
              </a:rPr>
              <a:t>Italy</a:t>
            </a:r>
            <a:r>
              <a:rPr lang="it-IT" altLang="it-IT" sz="1800" b="1" dirty="0">
                <a:solidFill>
                  <a:srgbClr val="212121"/>
                </a:solidFill>
                <a:latin typeface="system-ui"/>
              </a:rPr>
              <a:t>: </a:t>
            </a:r>
            <a:r>
              <a:rPr lang="it-IT" altLang="it-IT" sz="1800" b="1" dirty="0" err="1">
                <a:solidFill>
                  <a:srgbClr val="212121"/>
                </a:solidFill>
                <a:latin typeface="system-ui"/>
              </a:rPr>
              <a:t>Results</a:t>
            </a:r>
            <a:r>
              <a:rPr lang="it-IT" altLang="it-IT" sz="1800" b="1" dirty="0">
                <a:solidFill>
                  <a:srgbClr val="212121"/>
                </a:solidFill>
                <a:latin typeface="system-ui"/>
              </a:rPr>
              <a:t> of a SIGENP </a:t>
            </a:r>
            <a:r>
              <a:rPr lang="it-IT" altLang="it-IT" sz="1800" b="1" dirty="0" err="1">
                <a:solidFill>
                  <a:srgbClr val="212121"/>
                </a:solidFill>
                <a:latin typeface="system-ui"/>
              </a:rPr>
              <a:t>multicenter</a:t>
            </a:r>
            <a:r>
              <a:rPr lang="it-IT" altLang="it-IT" sz="1800" b="1" dirty="0">
                <a:solidFill>
                  <a:srgbClr val="212121"/>
                </a:solidFill>
                <a:latin typeface="system-ui"/>
              </a:rPr>
              <a:t> screening in school-age </a:t>
            </a:r>
            <a:r>
              <a:rPr lang="it-IT" altLang="it-IT" sz="1800" b="1" dirty="0" err="1">
                <a:solidFill>
                  <a:srgbClr val="212121"/>
                </a:solidFill>
                <a:latin typeface="system-ui"/>
              </a:rPr>
              <a:t>children</a:t>
            </a:r>
            <a:r>
              <a:rPr lang="it-IT" altLang="it-IT" sz="1800" dirty="0">
                <a:solidFill>
                  <a:srgbClr val="212121"/>
                </a:solidFill>
                <a:latin typeface="system-ui"/>
              </a:rPr>
              <a:t>. </a:t>
            </a:r>
            <a:r>
              <a:rPr lang="it-IT" altLang="it-IT" sz="1800" dirty="0" err="1">
                <a:solidFill>
                  <a:srgbClr val="212121"/>
                </a:solidFill>
                <a:latin typeface="system-ui"/>
              </a:rPr>
              <a:t>Dig</a:t>
            </a:r>
            <a:r>
              <a:rPr lang="it-IT" altLang="it-IT" sz="1800" dirty="0">
                <a:solidFill>
                  <a:srgbClr val="212121"/>
                </a:solidFill>
                <a:latin typeface="system-ui"/>
              </a:rPr>
              <a:t> </a:t>
            </a:r>
            <a:r>
              <a:rPr lang="it-IT" altLang="it-IT" sz="1800" dirty="0" err="1">
                <a:solidFill>
                  <a:srgbClr val="212121"/>
                </a:solidFill>
                <a:latin typeface="system-ui"/>
              </a:rPr>
              <a:t>Liver</a:t>
            </a:r>
            <a:r>
              <a:rPr lang="it-IT" altLang="it-IT" sz="1800" dirty="0">
                <a:solidFill>
                  <a:srgbClr val="212121"/>
                </a:solidFill>
                <a:latin typeface="system-ui"/>
              </a:rPr>
              <a:t> </a:t>
            </a:r>
            <a:r>
              <a:rPr lang="it-IT" altLang="it-IT" sz="1800" dirty="0" err="1">
                <a:solidFill>
                  <a:srgbClr val="212121"/>
                </a:solidFill>
                <a:latin typeface="system-ui"/>
              </a:rPr>
              <a:t>Dis</a:t>
            </a:r>
            <a:r>
              <a:rPr lang="it-IT" altLang="it-IT" sz="1800" dirty="0">
                <a:solidFill>
                  <a:srgbClr val="212121"/>
                </a:solidFill>
                <a:latin typeface="system-ui"/>
              </a:rPr>
              <a:t>. </a:t>
            </a:r>
            <a:r>
              <a:rPr lang="it-IT" altLang="it-IT" sz="1800" b="1" dirty="0">
                <a:solidFill>
                  <a:srgbClr val="212121"/>
                </a:solidFill>
                <a:latin typeface="system-ui"/>
              </a:rPr>
              <a:t>2023</a:t>
            </a:r>
            <a:endParaRPr lang="it-IT" altLang="it-IT" sz="1800" dirty="0"/>
          </a:p>
        </p:txBody>
      </p:sp>
      <p:pic>
        <p:nvPicPr>
          <p:cNvPr id="69635" name="Picture 2" descr="IRCCS Ospedale Pediatrico Bambino Gesù - Fiaso">
            <a:extLst>
              <a:ext uri="{FF2B5EF4-FFF2-40B4-BE49-F238E27FC236}">
                <a16:creationId xmlns:a16="http://schemas.microsoft.com/office/drawing/2014/main" id="{7DF2645C-9D66-DAB5-7D65-ED0D46512F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538" y="5189538"/>
            <a:ext cx="1668462" cy="166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89B7C244-B98E-797E-C046-6698C60F36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0166" y="1514215"/>
            <a:ext cx="6764079" cy="453892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Segnaposto contenuto 4" descr="Immagine che contiene testo, schermata, documento, Carattere&#10;&#10;Descrizione generata automaticamente">
            <a:extLst>
              <a:ext uri="{FF2B5EF4-FFF2-40B4-BE49-F238E27FC236}">
                <a16:creationId xmlns:a16="http://schemas.microsoft.com/office/drawing/2014/main" id="{5F21385A-87D9-8604-B54B-1BF72DE111E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5100" y="457200"/>
            <a:ext cx="4887913" cy="4926013"/>
          </a:xfrm>
        </p:spPr>
      </p:pic>
      <p:pic>
        <p:nvPicPr>
          <p:cNvPr id="70658" name="Immagine 3" descr="Immagine che contiene testo, schermata, Carattere&#10;&#10;Descrizione generata automaticamente">
            <a:extLst>
              <a:ext uri="{FF2B5EF4-FFF2-40B4-BE49-F238E27FC236}">
                <a16:creationId xmlns:a16="http://schemas.microsoft.com/office/drawing/2014/main" id="{34D16F09-BC6C-1C24-1D8F-A91CEE4359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5810" y="5230017"/>
            <a:ext cx="5812465" cy="1587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59" name="Picture 2" descr="IRCCS Ospedale Pediatrico Bambino Gesù - Fiaso">
            <a:extLst>
              <a:ext uri="{FF2B5EF4-FFF2-40B4-BE49-F238E27FC236}">
                <a16:creationId xmlns:a16="http://schemas.microsoft.com/office/drawing/2014/main" id="{20C4F8F4-FF51-90C9-A0EC-D16EDD12F4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538" y="5189538"/>
            <a:ext cx="1668462" cy="166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0" name="Picture 2" descr="IRCCS Ospedale Pediatrico Bambino Gesù - Fiaso">
            <a:extLst>
              <a:ext uri="{FF2B5EF4-FFF2-40B4-BE49-F238E27FC236}">
                <a16:creationId xmlns:a16="http://schemas.microsoft.com/office/drawing/2014/main" id="{20DCEEF5-E85A-1541-1CAD-9618412B1F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538" y="5265738"/>
            <a:ext cx="1668462" cy="166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BDE9992E-BC34-C74C-C656-5FE4A9CD5E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5100" y="1227304"/>
            <a:ext cx="3761950" cy="3791264"/>
          </a:xfrm>
          <a:prstGeom prst="rect">
            <a:avLst/>
          </a:prstGeom>
        </p:spPr>
      </p:pic>
      <p:pic>
        <p:nvPicPr>
          <p:cNvPr id="4" name="Immagine 8" descr="Immagine che contiene testo, schermata, Carattere, numero&#10;&#10;Descrizione generata automaticamente">
            <a:extLst>
              <a:ext uri="{FF2B5EF4-FFF2-40B4-BE49-F238E27FC236}">
                <a16:creationId xmlns:a16="http://schemas.microsoft.com/office/drawing/2014/main" id="{139580CE-B822-51A8-AA64-93BD106097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2944" y="1341438"/>
            <a:ext cx="5619750" cy="392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2B215F0-B4EE-92E7-FB17-9A8FC0777E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pic>
        <p:nvPicPr>
          <p:cNvPr id="9" name="Segnaposto contenuto 8" descr="Immagine che contiene testo, schermata, Carattere, design&#10;&#10;Il contenuto generato dall'IA potrebbe non essere corretto.">
            <a:extLst>
              <a:ext uri="{FF2B5EF4-FFF2-40B4-BE49-F238E27FC236}">
                <a16:creationId xmlns:a16="http://schemas.microsoft.com/office/drawing/2014/main" id="{C251B743-220A-BA32-F404-9986EBCE91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/>
      </p:pic>
      <p:pic>
        <p:nvPicPr>
          <p:cNvPr id="5" name="Immagine 4" descr="Immagine che contiene testo, schermata, Carattere&#10;&#10;Descrizione generata automaticamente">
            <a:extLst>
              <a:ext uri="{FF2B5EF4-FFF2-40B4-BE49-F238E27FC236}">
                <a16:creationId xmlns:a16="http://schemas.microsoft.com/office/drawing/2014/main" id="{BE59E801-A36A-1B16-2B8B-21A9D5E64B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389053"/>
            <a:ext cx="5930297" cy="1686378"/>
          </a:xfrm>
          <a:prstGeom prst="rect">
            <a:avLst/>
          </a:prstGeom>
        </p:spPr>
      </p:pic>
      <p:pic>
        <p:nvPicPr>
          <p:cNvPr id="6" name="Immagine 5" descr="Immagine che contiene testo, Carattere, bianco, schermata&#10;&#10;Descrizione generata automaticamente">
            <a:extLst>
              <a:ext uri="{FF2B5EF4-FFF2-40B4-BE49-F238E27FC236}">
                <a16:creationId xmlns:a16="http://schemas.microsoft.com/office/drawing/2014/main" id="{AD571E8A-A2CB-4FED-19B2-174E3ADAB5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2671" y="3541997"/>
            <a:ext cx="5103626" cy="1257174"/>
          </a:xfrm>
          <a:prstGeom prst="rect">
            <a:avLst/>
          </a:prstGeom>
        </p:spPr>
      </p:pic>
      <p:pic>
        <p:nvPicPr>
          <p:cNvPr id="7" name="Picture 2" descr="IRCCS Ospedale Pediatrico Bambino Gesù - Fiaso">
            <a:extLst>
              <a:ext uri="{FF2B5EF4-FFF2-40B4-BE49-F238E27FC236}">
                <a16:creationId xmlns:a16="http://schemas.microsoft.com/office/drawing/2014/main" id="{FFB2EF78-4D97-AACD-F9E2-23129308CA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538" y="5180678"/>
            <a:ext cx="1668462" cy="166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magine 10" descr="Immagine che contiene testo, schermata, Carattere&#10;&#10;Il contenuto generato dall'IA potrebbe non essere corretto.">
            <a:extLst>
              <a:ext uri="{FF2B5EF4-FFF2-40B4-BE49-F238E27FC236}">
                <a16:creationId xmlns:a16="http://schemas.microsoft.com/office/drawing/2014/main" id="{1F7F10B8-CBC1-823A-642C-881E6013AD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0316" y="1704910"/>
            <a:ext cx="5815684" cy="4395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9886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4646AFF-66B3-EDE1-9269-04228AD3AE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C4F5B26-367E-5761-3A57-0FB40F21F6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it-IT" dirty="0"/>
          </a:p>
        </p:txBody>
      </p:sp>
      <p:pic>
        <p:nvPicPr>
          <p:cNvPr id="4" name="Picture 2" descr="Parte lo screening propedeutico, che interessa le regioni Campania,  Lombardia, Marche e Sardegna, per individuare diabete di tip">
            <a:extLst>
              <a:ext uri="{FF2B5EF4-FFF2-40B4-BE49-F238E27FC236}">
                <a16:creationId xmlns:a16="http://schemas.microsoft.com/office/drawing/2014/main" id="{A6F43D38-B715-6BEE-8BAD-BA70DBAFD7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784" y="1367224"/>
            <a:ext cx="3926686" cy="5310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uppo 6">
            <a:extLst>
              <a:ext uri="{FF2B5EF4-FFF2-40B4-BE49-F238E27FC236}">
                <a16:creationId xmlns:a16="http://schemas.microsoft.com/office/drawing/2014/main" id="{2B8D68DD-6BD7-73F7-6B2E-3E96368F8C2A}"/>
              </a:ext>
            </a:extLst>
          </p:cNvPr>
          <p:cNvGrpSpPr/>
          <p:nvPr/>
        </p:nvGrpSpPr>
        <p:grpSpPr>
          <a:xfrm>
            <a:off x="4529470" y="1783556"/>
            <a:ext cx="6406600" cy="4231353"/>
            <a:chOff x="2692400" y="900113"/>
            <a:chExt cx="7058025" cy="5842000"/>
          </a:xfrm>
        </p:grpSpPr>
        <p:pic>
          <p:nvPicPr>
            <p:cNvPr id="5" name="Immagine 3">
              <a:extLst>
                <a:ext uri="{FF2B5EF4-FFF2-40B4-BE49-F238E27FC236}">
                  <a16:creationId xmlns:a16="http://schemas.microsoft.com/office/drawing/2014/main" id="{6059D345-B18D-FD11-1726-921DC4D3031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7429"/>
            <a:stretch>
              <a:fillRect/>
            </a:stretch>
          </p:blipFill>
          <p:spPr bwMode="auto">
            <a:xfrm>
              <a:off x="2692400" y="2492375"/>
              <a:ext cx="7058025" cy="4249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Immagine 5">
              <a:extLst>
                <a:ext uri="{FF2B5EF4-FFF2-40B4-BE49-F238E27FC236}">
                  <a16:creationId xmlns:a16="http://schemas.microsoft.com/office/drawing/2014/main" id="{9F2D48AE-A6B3-2631-5A35-D50D4D021DC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7713" y="900113"/>
              <a:ext cx="6140450" cy="149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" name="Picture 2" descr="IRCCS Ospedale Pediatrico Bambino Gesù - Fiaso">
            <a:extLst>
              <a:ext uri="{FF2B5EF4-FFF2-40B4-BE49-F238E27FC236}">
                <a16:creationId xmlns:a16="http://schemas.microsoft.com/office/drawing/2014/main" id="{582CCE81-5207-D1D3-39EC-8565A85E2B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538" y="5180678"/>
            <a:ext cx="1668462" cy="166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59946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BAC264-25B1-04F7-D347-DE842E9FD5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F178CC3-97A3-431B-1569-22455990B0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C28C951-818B-0FD6-F562-5359B4D7D6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Picture 2" descr="Parte lo screening propedeutico, che interessa le regioni Campania,  Lombardia, Marche e Sardegna, per individuare diabete di tip">
            <a:extLst>
              <a:ext uri="{FF2B5EF4-FFF2-40B4-BE49-F238E27FC236}">
                <a16:creationId xmlns:a16="http://schemas.microsoft.com/office/drawing/2014/main" id="{41431299-1B61-B118-7B1E-24697E691E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784" y="1367224"/>
            <a:ext cx="3926686" cy="5310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IRCCS Ospedale Pediatrico Bambino Gesù - Fiaso">
            <a:extLst>
              <a:ext uri="{FF2B5EF4-FFF2-40B4-BE49-F238E27FC236}">
                <a16:creationId xmlns:a16="http://schemas.microsoft.com/office/drawing/2014/main" id="{32802369-CD2E-14D4-CD6E-28D8780DD7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538" y="5180678"/>
            <a:ext cx="1668462" cy="166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B44E6750-9F88-9C8E-D2C9-A0A04815FB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9871" y="2822080"/>
            <a:ext cx="6702898" cy="191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1039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F174AD-3049-5C71-53B0-501CD67EFB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42F9B90-32A8-BBEB-F620-66650E8839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8283DAC-7973-25EC-160E-540C289922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19458" name="Picture 2" descr="🇮🇹 E' finalmente pronto il Decreto Attuativo della legge 130/23: un passo  atteso e fondamentale per l'applicazione della legge di screening nazionale  pediatrico del diabete di tipo 1 e della celiachia. Finalmente">
            <a:extLst>
              <a:ext uri="{FF2B5EF4-FFF2-40B4-BE49-F238E27FC236}">
                <a16:creationId xmlns:a16="http://schemas.microsoft.com/office/drawing/2014/main" id="{8A0D9E24-F236-B07A-9D0D-8CE13DDB91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47" b="15478"/>
          <a:stretch>
            <a:fillRect/>
          </a:stretch>
        </p:blipFill>
        <p:spPr bwMode="auto">
          <a:xfrm>
            <a:off x="0" y="1140937"/>
            <a:ext cx="4332998" cy="3537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🇮🇹 E' finalmente pronto il Decreto Attuativo della legge 130/23: un passo  atteso e fondamentale per l'applicazione della legge di screening nazionale  pediatrico del diabete di tipo 1 e della celiachia. Finalmente">
            <a:extLst>
              <a:ext uri="{FF2B5EF4-FFF2-40B4-BE49-F238E27FC236}">
                <a16:creationId xmlns:a16="http://schemas.microsoft.com/office/drawing/2014/main" id="{6D80D879-A382-B024-7EAB-9EE7299253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42" b="17312"/>
          <a:stretch>
            <a:fillRect/>
          </a:stretch>
        </p:blipFill>
        <p:spPr bwMode="auto">
          <a:xfrm>
            <a:off x="4284570" y="1881383"/>
            <a:ext cx="3959291" cy="3537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0" name="Picture 2" descr="Istituto Superiore di Sanità / Useful Links / Home - inmp">
            <a:extLst>
              <a:ext uri="{FF2B5EF4-FFF2-40B4-BE49-F238E27FC236}">
                <a16:creationId xmlns:a16="http://schemas.microsoft.com/office/drawing/2014/main" id="{9ECDAC94-1C0B-D2C4-2262-960F9171CE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61" y="1439230"/>
            <a:ext cx="3502013" cy="3537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IRCCS Ospedale Pediatrico Bambino Gesù - Fiaso">
            <a:extLst>
              <a:ext uri="{FF2B5EF4-FFF2-40B4-BE49-F238E27FC236}">
                <a16:creationId xmlns:a16="http://schemas.microsoft.com/office/drawing/2014/main" id="{FB4B315F-7CCA-F7D4-49DF-4791AA0D3C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538" y="5180678"/>
            <a:ext cx="1668462" cy="166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ottotitolo 2">
            <a:extLst>
              <a:ext uri="{FF2B5EF4-FFF2-40B4-BE49-F238E27FC236}">
                <a16:creationId xmlns:a16="http://schemas.microsoft.com/office/drawing/2014/main" id="{7C437E0C-9648-BEC0-010F-66C3808E0E31}"/>
              </a:ext>
            </a:extLst>
          </p:cNvPr>
          <p:cNvSpPr txBox="1">
            <a:spLocks/>
          </p:cNvSpPr>
          <p:nvPr/>
        </p:nvSpPr>
        <p:spPr>
          <a:xfrm>
            <a:off x="167280" y="6014909"/>
            <a:ext cx="10614134" cy="278447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it-IT" altLang="it-IT" b="1" dirty="0">
                <a:solidFill>
                  <a:srgbClr val="002060"/>
                </a:solidFill>
              </a:rPr>
              <a:t>Cominciare una rivoluzione è facile, è il portarla avanti che è molto difficile.(N. </a:t>
            </a:r>
            <a:r>
              <a:rPr lang="it-IT" altLang="it-IT" b="1" i="1" dirty="0">
                <a:solidFill>
                  <a:srgbClr val="002060"/>
                </a:solidFill>
              </a:rPr>
              <a:t>Mandela</a:t>
            </a:r>
            <a:r>
              <a:rPr lang="it-IT" altLang="it-IT" b="1" dirty="0">
                <a:solidFill>
                  <a:srgbClr val="002060"/>
                </a:solidFill>
              </a:rPr>
              <a:t>)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it-IT" altLang="it-IT" sz="3600" b="1" dirty="0"/>
          </a:p>
          <a:p>
            <a:pPr marL="0" indent="0">
              <a:buFont typeface="Arial" panose="020B0604020202020204" pitchFamily="34" charset="0"/>
              <a:buNone/>
            </a:pPr>
            <a:endParaRPr lang="it-IT" altLang="it-IT" sz="3300" dirty="0">
              <a:solidFill>
                <a:srgbClr val="FF000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it-IT" altLang="it-IT" sz="33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979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>
            <a:extLst>
              <a:ext uri="{FF2B5EF4-FFF2-40B4-BE49-F238E27FC236}">
                <a16:creationId xmlns:a16="http://schemas.microsoft.com/office/drawing/2014/main" id="{236474CC-05BD-3B03-31B8-4244742564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707"/>
          <a:stretch>
            <a:fillRect/>
          </a:stretch>
        </p:blipFill>
        <p:spPr bwMode="auto">
          <a:xfrm>
            <a:off x="3551274" y="1407044"/>
            <a:ext cx="5183298" cy="5081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2" name="CasellaDiTesto 3">
            <a:extLst>
              <a:ext uri="{FF2B5EF4-FFF2-40B4-BE49-F238E27FC236}">
                <a16:creationId xmlns:a16="http://schemas.microsoft.com/office/drawing/2014/main" id="{F8D1FCB1-8431-89EB-D0DB-788D996E74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4950" y="6348413"/>
            <a:ext cx="6096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it-IT" altLang="it-IT" sz="1800"/>
              <a:t>https://www.espghan.com</a:t>
            </a:r>
          </a:p>
        </p:txBody>
      </p:sp>
      <p:pic>
        <p:nvPicPr>
          <p:cNvPr id="40963" name="Picture 2" descr="IRCCS Ospedale Pediatrico Bambino Gesù - Fiaso">
            <a:extLst>
              <a:ext uri="{FF2B5EF4-FFF2-40B4-BE49-F238E27FC236}">
                <a16:creationId xmlns:a16="http://schemas.microsoft.com/office/drawing/2014/main" id="{E247A5BE-2B08-B898-1ABF-804DA367B9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538" y="5189538"/>
            <a:ext cx="1668462" cy="166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23F57B2-1ED3-415D-F6CA-1469040D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6" name="Segnaposto contenuto 5" descr="Immagine che contiene testo, schermata, diagramma, design&#10;&#10;Il contenuto generato dall'IA potrebbe non essere corretto.">
            <a:extLst>
              <a:ext uri="{FF2B5EF4-FFF2-40B4-BE49-F238E27FC236}">
                <a16:creationId xmlns:a16="http://schemas.microsoft.com/office/drawing/2014/main" id="{3DDC3BA6-A2F5-0273-C155-D510B8F907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/>
      </p:pic>
      <p:pic>
        <p:nvPicPr>
          <p:cNvPr id="4098" name="Picture 2" descr="Celiac disease: diagnosis and screening">
            <a:extLst>
              <a:ext uri="{FF2B5EF4-FFF2-40B4-BE49-F238E27FC236}">
                <a16:creationId xmlns:a16="http://schemas.microsoft.com/office/drawing/2014/main" id="{B5288685-44C4-EA40-8DD5-C7F631D0AD0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9"/>
          <a:stretch>
            <a:fillRect/>
          </a:stretch>
        </p:blipFill>
        <p:spPr bwMode="auto">
          <a:xfrm>
            <a:off x="1136822" y="1311768"/>
            <a:ext cx="9176952" cy="5537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IRCCS Ospedale Pediatrico Bambino Gesù - Fiaso">
            <a:extLst>
              <a:ext uri="{FF2B5EF4-FFF2-40B4-BE49-F238E27FC236}">
                <a16:creationId xmlns:a16="http://schemas.microsoft.com/office/drawing/2014/main" id="{DB98ED39-2F05-3FE4-EFD3-CDEF5C7D72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538" y="5180678"/>
            <a:ext cx="1668462" cy="166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00609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egnaposto contenuto 5" descr="Immagine che contiene testo, Carattere, schermata, documento&#10;&#10;Il contenuto generato dall'IA potrebbe non essere corretto.">
            <a:extLst>
              <a:ext uri="{FF2B5EF4-FFF2-40B4-BE49-F238E27FC236}">
                <a16:creationId xmlns:a16="http://schemas.microsoft.com/office/drawing/2014/main" id="{CD160A4C-80E3-E627-F286-FD62CC3A27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0775" y="1709722"/>
            <a:ext cx="8820882" cy="4249945"/>
          </a:xfrm>
        </p:spPr>
      </p:pic>
      <p:pic>
        <p:nvPicPr>
          <p:cNvPr id="6146" name="Picture 2" descr="ESPGHAN Guidelines">
            <a:extLst>
              <a:ext uri="{FF2B5EF4-FFF2-40B4-BE49-F238E27FC236}">
                <a16:creationId xmlns:a16="http://schemas.microsoft.com/office/drawing/2014/main" id="{54DA77F3-9575-5E45-86F7-2741630478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4907" y="949376"/>
            <a:ext cx="5365898" cy="1690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D62EFFF0-1B35-5122-3958-6297A3912A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0775" y="2639634"/>
            <a:ext cx="7772400" cy="3757591"/>
          </a:xfrm>
          <a:prstGeom prst="rect">
            <a:avLst/>
          </a:prstGeom>
        </p:spPr>
      </p:pic>
      <p:pic>
        <p:nvPicPr>
          <p:cNvPr id="5" name="Picture 2" descr="IRCCS Ospedale Pediatrico Bambino Gesù - Fiaso">
            <a:extLst>
              <a:ext uri="{FF2B5EF4-FFF2-40B4-BE49-F238E27FC236}">
                <a16:creationId xmlns:a16="http://schemas.microsoft.com/office/drawing/2014/main" id="{6888AB02-B8B7-AEA1-9708-6B3EF67CF5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538" y="5180678"/>
            <a:ext cx="1668462" cy="166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7877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egnaposto contenuto 4" descr="Immagine che contiene testo, Carattere, schermata, lettera&#10;&#10;Il contenuto generato dall'IA potrebbe non essere corretto.">
            <a:extLst>
              <a:ext uri="{FF2B5EF4-FFF2-40B4-BE49-F238E27FC236}">
                <a16:creationId xmlns:a16="http://schemas.microsoft.com/office/drawing/2014/main" id="{72B47E8E-6D9B-A3DF-5179-24347446E39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b="6567"/>
          <a:stretch/>
        </p:blipFill>
        <p:spPr>
          <a:xfrm>
            <a:off x="1019021" y="370653"/>
            <a:ext cx="9524169" cy="5729690"/>
          </a:xfrm>
        </p:spPr>
      </p:pic>
      <p:pic>
        <p:nvPicPr>
          <p:cNvPr id="2" name="Picture 2" descr="IRCCS Ospedale Pediatrico Bambino Gesù - Fiaso">
            <a:extLst>
              <a:ext uri="{FF2B5EF4-FFF2-40B4-BE49-F238E27FC236}">
                <a16:creationId xmlns:a16="http://schemas.microsoft.com/office/drawing/2014/main" id="{60D474BD-AE5B-4F71-CA35-ADC83F37E1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538" y="5180678"/>
            <a:ext cx="1668462" cy="166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BC05DA7A-506D-E45D-D8D4-A51CE42730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446" y="1116112"/>
            <a:ext cx="10089092" cy="5562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8500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egnaposto contenuto 5" descr="Immagine che contiene testo, Carattere, ricevuta, documento&#10;&#10;Il contenuto generato dall'IA potrebbe non essere corretto.">
            <a:extLst>
              <a:ext uri="{FF2B5EF4-FFF2-40B4-BE49-F238E27FC236}">
                <a16:creationId xmlns:a16="http://schemas.microsoft.com/office/drawing/2014/main" id="{227F2DF8-6E30-35B5-604C-D22ECF56EB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2242" y="521257"/>
            <a:ext cx="10126621" cy="5579086"/>
          </a:xfrm>
        </p:spPr>
      </p:pic>
      <p:pic>
        <p:nvPicPr>
          <p:cNvPr id="2" name="Segnaposto contenuto 5" descr="Immagine che contiene testo, Carattere, schermata, documento&#10;&#10;Il contenuto generato dall'IA potrebbe non essere corretto.">
            <a:extLst>
              <a:ext uri="{FF2B5EF4-FFF2-40B4-BE49-F238E27FC236}">
                <a16:creationId xmlns:a16="http://schemas.microsoft.com/office/drawing/2014/main" id="{3D4897E2-1F09-E34C-366D-31A03AAAB7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0775" y="1709722"/>
            <a:ext cx="8820882" cy="4249945"/>
          </a:xfrm>
        </p:spPr>
      </p:pic>
      <p:pic>
        <p:nvPicPr>
          <p:cNvPr id="3" name="Picture 2" descr="IRCCS Ospedale Pediatrico Bambino Gesù - Fiaso">
            <a:extLst>
              <a:ext uri="{FF2B5EF4-FFF2-40B4-BE49-F238E27FC236}">
                <a16:creationId xmlns:a16="http://schemas.microsoft.com/office/drawing/2014/main" id="{B8FAB0EC-F522-88FB-F28E-625FFCBDD2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538" y="5180678"/>
            <a:ext cx="1668462" cy="166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0BDC0516-CAB7-4B71-81D0-0A49F66976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7266" y="1275315"/>
            <a:ext cx="9263306" cy="5582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0247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81CC868-2260-7C84-BBFD-3FD59DA61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1539" y="1464803"/>
            <a:ext cx="8378456" cy="9779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it-IT" b="1" dirty="0">
                <a:solidFill>
                  <a:schemeClr val="accent6">
                    <a:lumMod val="75000"/>
                  </a:schemeClr>
                </a:solidFill>
              </a:rPr>
              <a:t>MONITORAGGIO DEGLI ANTICORPI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AC86EB5-5B62-54DB-4BA3-A36845147C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1538" y="2201810"/>
            <a:ext cx="10003429" cy="4525962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  <a:defRPr/>
            </a:pPr>
            <a:r>
              <a:rPr lang="it-IT" b="1" dirty="0">
                <a:solidFill>
                  <a:srgbClr val="002060"/>
                </a:solidFill>
              </a:rPr>
              <a:t>Normalizzazione degli anticorpi = marker per </a:t>
            </a:r>
            <a:r>
              <a:rPr lang="it-IT" b="1" i="1" u="sng" dirty="0" err="1">
                <a:solidFill>
                  <a:srgbClr val="002060"/>
                </a:solidFill>
              </a:rPr>
              <a:t>mucosal</a:t>
            </a:r>
            <a:r>
              <a:rPr lang="it-IT" b="1" i="1" u="sng" dirty="0">
                <a:solidFill>
                  <a:srgbClr val="002060"/>
                </a:solidFill>
              </a:rPr>
              <a:t> </a:t>
            </a:r>
            <a:r>
              <a:rPr lang="it-IT" b="1" i="1" u="sng" dirty="0" err="1">
                <a:solidFill>
                  <a:srgbClr val="002060"/>
                </a:solidFill>
              </a:rPr>
              <a:t>healing</a:t>
            </a:r>
            <a:endParaRPr lang="it-IT" b="1" i="1" u="sng" dirty="0">
              <a:solidFill>
                <a:srgbClr val="002060"/>
              </a:solidFill>
            </a:endParaRPr>
          </a:p>
          <a:p>
            <a:pPr>
              <a:defRPr/>
            </a:pPr>
            <a:endParaRPr lang="it-IT" b="1" i="1" dirty="0">
              <a:solidFill>
                <a:srgbClr val="002060"/>
              </a:solidFill>
            </a:endParaRPr>
          </a:p>
          <a:p>
            <a:pPr>
              <a:defRPr/>
            </a:pPr>
            <a:endParaRPr lang="it-IT" i="1" dirty="0">
              <a:solidFill>
                <a:srgbClr val="002060"/>
              </a:solidFill>
            </a:endParaRPr>
          </a:p>
          <a:p>
            <a:pPr>
              <a:defRPr/>
            </a:pPr>
            <a:endParaRPr lang="it-IT" i="1" dirty="0">
              <a:solidFill>
                <a:srgbClr val="002060"/>
              </a:solidFill>
            </a:endParaRPr>
          </a:p>
          <a:p>
            <a:pPr>
              <a:defRPr/>
            </a:pPr>
            <a:endParaRPr lang="it-IT" dirty="0">
              <a:solidFill>
                <a:srgbClr val="002060"/>
              </a:solidFill>
            </a:endParaRPr>
          </a:p>
          <a:p>
            <a:pPr marL="0" indent="0">
              <a:buNone/>
              <a:defRPr/>
            </a:pPr>
            <a:r>
              <a:rPr lang="it-IT" b="1" dirty="0">
                <a:solidFill>
                  <a:srgbClr val="002060"/>
                </a:solidFill>
              </a:rPr>
              <a:t>Determinazione </a:t>
            </a:r>
            <a:r>
              <a:rPr lang="it-IT" b="1" dirty="0" err="1">
                <a:solidFill>
                  <a:srgbClr val="002060"/>
                </a:solidFill>
              </a:rPr>
              <a:t>IgA</a:t>
            </a:r>
            <a:r>
              <a:rPr lang="it-IT" b="1" dirty="0">
                <a:solidFill>
                  <a:srgbClr val="002060"/>
                </a:solidFill>
              </a:rPr>
              <a:t>-TGA con stessa metodica utilizzata alla diagnosi</a:t>
            </a:r>
          </a:p>
          <a:p>
            <a:pPr marL="0" indent="0">
              <a:buNone/>
              <a:defRPr/>
            </a:pPr>
            <a:endParaRPr lang="it-IT" b="1" dirty="0">
              <a:solidFill>
                <a:srgbClr val="002060"/>
              </a:solidFill>
            </a:endParaRPr>
          </a:p>
          <a:p>
            <a:pPr marL="0" indent="0">
              <a:buNone/>
              <a:defRPr/>
            </a:pPr>
            <a:r>
              <a:rPr lang="it-IT" b="1" dirty="0">
                <a:solidFill>
                  <a:srgbClr val="002060"/>
                </a:solidFill>
              </a:rPr>
              <a:t>IgG indicati </a:t>
            </a:r>
            <a:r>
              <a:rPr lang="it-IT" b="1" u="sng" dirty="0">
                <a:solidFill>
                  <a:srgbClr val="002060"/>
                </a:solidFill>
              </a:rPr>
              <a:t>esclusivamente</a:t>
            </a:r>
            <a:r>
              <a:rPr lang="it-IT" b="1" dirty="0">
                <a:solidFill>
                  <a:srgbClr val="002060"/>
                </a:solidFill>
              </a:rPr>
              <a:t> se deficit di </a:t>
            </a:r>
            <a:r>
              <a:rPr lang="it-IT" b="1" dirty="0" err="1">
                <a:solidFill>
                  <a:srgbClr val="002060"/>
                </a:solidFill>
              </a:rPr>
              <a:t>IgA</a:t>
            </a:r>
            <a:endParaRPr lang="it-IT" b="1" dirty="0">
              <a:solidFill>
                <a:srgbClr val="002060"/>
              </a:solidFill>
            </a:endParaRPr>
          </a:p>
          <a:p>
            <a:pPr marL="0" indent="0">
              <a:buNone/>
              <a:defRPr/>
            </a:pPr>
            <a:endParaRPr lang="it-IT" b="1" dirty="0">
              <a:solidFill>
                <a:srgbClr val="002060"/>
              </a:solidFill>
            </a:endParaRPr>
          </a:p>
          <a:p>
            <a:pPr marL="0" indent="0">
              <a:buNone/>
              <a:defRPr/>
            </a:pPr>
            <a:r>
              <a:rPr lang="en-GB" b="1" dirty="0">
                <a:solidFill>
                  <a:srgbClr val="002060"/>
                </a:solidFill>
              </a:rPr>
              <a:t>IgA-TGA </a:t>
            </a:r>
            <a:r>
              <a:rPr lang="en-GB" b="1" dirty="0" err="1">
                <a:solidFill>
                  <a:srgbClr val="002060"/>
                </a:solidFill>
              </a:rPr>
              <a:t>possono</a:t>
            </a:r>
            <a:r>
              <a:rPr lang="en-GB" b="1" dirty="0">
                <a:solidFill>
                  <a:srgbClr val="002060"/>
                </a:solidFill>
              </a:rPr>
              <a:t> </a:t>
            </a:r>
            <a:r>
              <a:rPr lang="en-GB" b="1" dirty="0" err="1">
                <a:solidFill>
                  <a:srgbClr val="002060"/>
                </a:solidFill>
              </a:rPr>
              <a:t>richiedere</a:t>
            </a:r>
            <a:r>
              <a:rPr lang="en-GB" b="1" dirty="0">
                <a:solidFill>
                  <a:srgbClr val="002060"/>
                </a:solidFill>
              </a:rPr>
              <a:t> </a:t>
            </a:r>
            <a:r>
              <a:rPr lang="en-GB" b="1" dirty="0" err="1">
                <a:solidFill>
                  <a:srgbClr val="002060"/>
                </a:solidFill>
              </a:rPr>
              <a:t>anche</a:t>
            </a:r>
            <a:r>
              <a:rPr lang="en-GB" b="1" dirty="0">
                <a:solidFill>
                  <a:srgbClr val="002060"/>
                </a:solidFill>
              </a:rPr>
              <a:t> 18-24 per </a:t>
            </a:r>
            <a:r>
              <a:rPr lang="en-GB" b="1" dirty="0" err="1">
                <a:solidFill>
                  <a:srgbClr val="002060"/>
                </a:solidFill>
              </a:rPr>
              <a:t>normalizzarsi</a:t>
            </a:r>
            <a:r>
              <a:rPr lang="en-GB" b="1" dirty="0">
                <a:solidFill>
                  <a:srgbClr val="002060"/>
                </a:solidFill>
              </a:rPr>
              <a:t> </a:t>
            </a:r>
            <a:r>
              <a:rPr lang="en-GB" b="1" dirty="0" err="1">
                <a:solidFill>
                  <a:srgbClr val="002060"/>
                </a:solidFill>
              </a:rPr>
              <a:t>dopo</a:t>
            </a:r>
            <a:r>
              <a:rPr lang="en-GB" b="1" dirty="0">
                <a:solidFill>
                  <a:srgbClr val="002060"/>
                </a:solidFill>
              </a:rPr>
              <a:t> </a:t>
            </a:r>
            <a:r>
              <a:rPr lang="en-GB" b="1" dirty="0" err="1">
                <a:solidFill>
                  <a:srgbClr val="002060"/>
                </a:solidFill>
              </a:rPr>
              <a:t>avvio</a:t>
            </a:r>
            <a:r>
              <a:rPr lang="en-GB" b="1" dirty="0">
                <a:solidFill>
                  <a:srgbClr val="002060"/>
                </a:solidFill>
              </a:rPr>
              <a:t> GFD. </a:t>
            </a:r>
            <a:endParaRPr lang="it-IT" b="1" dirty="0">
              <a:solidFill>
                <a:srgbClr val="002060"/>
              </a:solidFill>
            </a:endParaRPr>
          </a:p>
          <a:p>
            <a:pPr>
              <a:defRPr/>
            </a:pPr>
            <a:endParaRPr lang="it-IT" b="1" dirty="0"/>
          </a:p>
          <a:p>
            <a:pPr>
              <a:defRPr/>
            </a:pPr>
            <a:endParaRPr lang="it-IT" dirty="0"/>
          </a:p>
        </p:txBody>
      </p:sp>
      <p:grpSp>
        <p:nvGrpSpPr>
          <p:cNvPr id="9" name="Gruppo 8">
            <a:extLst>
              <a:ext uri="{FF2B5EF4-FFF2-40B4-BE49-F238E27FC236}">
                <a16:creationId xmlns:a16="http://schemas.microsoft.com/office/drawing/2014/main" id="{D897F06C-B6A5-1974-FB54-DEFE4A6BE431}"/>
              </a:ext>
            </a:extLst>
          </p:cNvPr>
          <p:cNvGrpSpPr>
            <a:grpSpLocks/>
          </p:cNvGrpSpPr>
          <p:nvPr/>
        </p:nvGrpSpPr>
        <p:grpSpPr bwMode="auto">
          <a:xfrm>
            <a:off x="3392859" y="3062287"/>
            <a:ext cx="3011487" cy="733425"/>
            <a:chOff x="3614263" y="2994025"/>
            <a:chExt cx="4221046" cy="1140106"/>
          </a:xfrm>
        </p:grpSpPr>
        <p:pic>
          <p:nvPicPr>
            <p:cNvPr id="15365" name="Immagine 4">
              <a:extLst>
                <a:ext uri="{FF2B5EF4-FFF2-40B4-BE49-F238E27FC236}">
                  <a16:creationId xmlns:a16="http://schemas.microsoft.com/office/drawing/2014/main" id="{0F3C2215-584C-7679-ECD6-C7DFF2B451F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14263" y="2994025"/>
              <a:ext cx="1921397" cy="1140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66" name="Immagine 6">
              <a:extLst>
                <a:ext uri="{FF2B5EF4-FFF2-40B4-BE49-F238E27FC236}">
                  <a16:creationId xmlns:a16="http://schemas.microsoft.com/office/drawing/2014/main" id="{2AE64665-275B-0147-94A0-C8E4BBF5C14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6000" y="2994025"/>
              <a:ext cx="1739309" cy="1123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Freccia a destra 7">
              <a:extLst>
                <a:ext uri="{FF2B5EF4-FFF2-40B4-BE49-F238E27FC236}">
                  <a16:creationId xmlns:a16="http://schemas.microsoft.com/office/drawing/2014/main" id="{619A604B-AA9E-E9EE-D515-DE1E1C696EA5}"/>
                </a:ext>
              </a:extLst>
            </p:cNvPr>
            <p:cNvSpPr/>
            <p:nvPr/>
          </p:nvSpPr>
          <p:spPr>
            <a:xfrm>
              <a:off x="5536764" y="3494981"/>
              <a:ext cx="558504" cy="41952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t-IT"/>
            </a:p>
          </p:txBody>
        </p:sp>
      </p:grpSp>
      <p:pic>
        <p:nvPicPr>
          <p:cNvPr id="4" name="Picture 2" descr="IRCCS Ospedale Pediatrico Bambino Gesù - Fiaso">
            <a:extLst>
              <a:ext uri="{FF2B5EF4-FFF2-40B4-BE49-F238E27FC236}">
                <a16:creationId xmlns:a16="http://schemas.microsoft.com/office/drawing/2014/main" id="{D45ED42C-983F-7666-2510-BA8D4C84D9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538" y="5180678"/>
            <a:ext cx="1668462" cy="166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>
            <a:extLst>
              <a:ext uri="{FF2B5EF4-FFF2-40B4-BE49-F238E27FC236}">
                <a16:creationId xmlns:a16="http://schemas.microsoft.com/office/drawing/2014/main" id="{7653B388-1F77-C079-C21F-8445DF297504}"/>
              </a:ext>
            </a:extLst>
          </p:cNvPr>
          <p:cNvSpPr txBox="1">
            <a:spLocks/>
          </p:cNvSpPr>
          <p:nvPr/>
        </p:nvSpPr>
        <p:spPr>
          <a:xfrm>
            <a:off x="501539" y="1464803"/>
            <a:ext cx="8897642" cy="977900"/>
          </a:xfrm>
        </p:spPr>
        <p:txBody>
          <a:bodyPr>
            <a:normAutofit fontScale="8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it-IT" b="1" dirty="0">
                <a:solidFill>
                  <a:schemeClr val="accent6">
                    <a:lumMod val="75000"/>
                  </a:schemeClr>
                </a:solidFill>
              </a:rPr>
              <a:t>MONITORAGGIO DELL’ACCRESCIMENTO</a:t>
            </a:r>
          </a:p>
        </p:txBody>
      </p:sp>
      <p:pic>
        <p:nvPicPr>
          <p:cNvPr id="28674" name="Picture 2" descr="disegno a linea continua singola ragazzino che misura la sua altezza con il  grafico dell'altezza">
            <a:extLst>
              <a:ext uri="{FF2B5EF4-FFF2-40B4-BE49-F238E27FC236}">
                <a16:creationId xmlns:a16="http://schemas.microsoft.com/office/drawing/2014/main" id="{0178D9F3-BAAD-582A-359A-33D1230ABB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" y="2413336"/>
            <a:ext cx="6666995" cy="4444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D8C1226-B816-76E3-D8D3-287ADF5C39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>
              <a:defRPr/>
            </a:pPr>
            <a:endParaRPr lang="it-IT" dirty="0"/>
          </a:p>
          <a:p>
            <a:pPr>
              <a:defRPr/>
            </a:pPr>
            <a:r>
              <a:rPr lang="it-IT" dirty="0"/>
              <a:t>Ferro (emocromo + assetto marziale), calcio, folato, vitamina B12, vitamina D</a:t>
            </a:r>
          </a:p>
          <a:p>
            <a:pPr>
              <a:defRPr/>
            </a:pPr>
            <a:endParaRPr lang="it-IT" dirty="0"/>
          </a:p>
          <a:p>
            <a:pPr>
              <a:defRPr/>
            </a:pPr>
            <a:r>
              <a:rPr lang="it-IT" dirty="0"/>
              <a:t>Da eseguire alla diagnosi </a:t>
            </a:r>
            <a:r>
              <a:rPr lang="it-IT" dirty="0">
                <a:sym typeface="Wingdings" panose="05000000000000000000" pitchFamily="2" charset="2"/>
              </a:rPr>
              <a:t> seguire/correggere eventuali anomalie nel tempo fino a normalizzazione</a:t>
            </a:r>
          </a:p>
          <a:p>
            <a:pPr lvl="2">
              <a:defRPr/>
            </a:pPr>
            <a:r>
              <a:rPr lang="it-IT" dirty="0">
                <a:sym typeface="Wingdings" panose="05000000000000000000" pitchFamily="2" charset="2"/>
              </a:rPr>
              <a:t>In bambini con anemia da deficit di ferro, vitamina B12 o folato è indicata l’</a:t>
            </a:r>
            <a:r>
              <a:rPr lang="it-IT" b="1" u="sng" dirty="0">
                <a:solidFill>
                  <a:schemeClr val="tx2">
                    <a:lumMod val="75000"/>
                  </a:schemeClr>
                </a:solidFill>
                <a:sym typeface="Wingdings" panose="05000000000000000000" pitchFamily="2" charset="2"/>
              </a:rPr>
              <a:t>integrazione</a:t>
            </a:r>
            <a:r>
              <a:rPr lang="it-IT" dirty="0">
                <a:sym typeface="Wingdings" panose="05000000000000000000" pitchFamily="2" charset="2"/>
              </a:rPr>
              <a:t>, in quanto il recupero senza supplementazione potrebbe richiedere troppo tempo per una fase di crescita quale quella dell’infanzia o dell’adolescenza.</a:t>
            </a:r>
            <a:endParaRPr lang="it-IT" dirty="0"/>
          </a:p>
        </p:txBody>
      </p:sp>
      <p:sp>
        <p:nvSpPr>
          <p:cNvPr id="5" name="Titolo 4">
            <a:extLst>
              <a:ext uri="{FF2B5EF4-FFF2-40B4-BE49-F238E27FC236}">
                <a16:creationId xmlns:a16="http://schemas.microsoft.com/office/drawing/2014/main" id="{361627B5-10FA-CB8F-D838-EC05C3FCB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8D17707E-09A0-9E4D-F470-6B4EC6972E86}"/>
              </a:ext>
            </a:extLst>
          </p:cNvPr>
          <p:cNvSpPr txBox="1"/>
          <p:nvPr/>
        </p:nvSpPr>
        <p:spPr>
          <a:xfrm>
            <a:off x="4482891" y="3245489"/>
            <a:ext cx="6273208" cy="27392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it-IT" sz="24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it-IT" sz="2800" b="1" dirty="0">
                <a:sym typeface="Wingdings" panose="05000000000000000000" pitchFamily="2" charset="2"/>
              </a:rPr>
              <a:t>Catch-up </a:t>
            </a:r>
            <a:r>
              <a:rPr lang="it-IT" sz="2800" b="1" dirty="0" err="1">
                <a:sym typeface="Wingdings" panose="05000000000000000000" pitchFamily="2" charset="2"/>
              </a:rPr>
              <a:t>growth</a:t>
            </a:r>
            <a:r>
              <a:rPr lang="it-IT" sz="2800" b="1" dirty="0">
                <a:sym typeface="Wingdings" panose="05000000000000000000" pitchFamily="2" charset="2"/>
              </a:rPr>
              <a:t>: entro 6-12 mesi</a:t>
            </a:r>
          </a:p>
          <a:p>
            <a:pPr>
              <a:defRPr/>
            </a:pPr>
            <a:endParaRPr lang="it-IT" sz="2800" b="1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it-IT" sz="2800" b="1" dirty="0">
                <a:sym typeface="Wingdings" panose="05000000000000000000" pitchFamily="2" charset="2"/>
              </a:rPr>
              <a:t>Non raccomandato screening BMD di routine.</a:t>
            </a:r>
          </a:p>
          <a:p>
            <a:pPr>
              <a:defRPr/>
            </a:pPr>
            <a:endParaRPr lang="it-IT" dirty="0">
              <a:sym typeface="Wingdings" panose="05000000000000000000" pitchFamily="2" charset="2"/>
            </a:endParaRPr>
          </a:p>
          <a:p>
            <a:pPr>
              <a:defRPr/>
            </a:pPr>
            <a:endParaRPr lang="it-IT" sz="1800" dirty="0">
              <a:sym typeface="Wingdings" panose="05000000000000000000" pitchFamily="2" charset="2"/>
            </a:endParaRPr>
          </a:p>
        </p:txBody>
      </p:sp>
      <p:pic>
        <p:nvPicPr>
          <p:cNvPr id="9" name="Picture 2" descr="IRCCS Ospedale Pediatrico Bambino Gesù - Fiaso">
            <a:extLst>
              <a:ext uri="{FF2B5EF4-FFF2-40B4-BE49-F238E27FC236}">
                <a16:creationId xmlns:a16="http://schemas.microsoft.com/office/drawing/2014/main" id="{4E3BEB91-8ED4-15CF-217D-11CE668A70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538" y="5180678"/>
            <a:ext cx="1668462" cy="166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olo 1">
            <a:extLst>
              <a:ext uri="{FF2B5EF4-FFF2-40B4-BE49-F238E27FC236}">
                <a16:creationId xmlns:a16="http://schemas.microsoft.com/office/drawing/2014/main" id="{61375ED5-0F7D-4E55-BD12-0ECD0B60D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alt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65DB0FA-7938-2834-D2F0-0387D7D8A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7939" y="2325817"/>
            <a:ext cx="7818954" cy="2800350"/>
          </a:xfrm>
        </p:spPr>
        <p:txBody>
          <a:bodyPr>
            <a:noAutofit/>
          </a:bodyPr>
          <a:lstStyle/>
          <a:p>
            <a:pPr marL="0" indent="0">
              <a:buNone/>
              <a:defRPr/>
            </a:pPr>
            <a:r>
              <a:rPr lang="it-IT" sz="2400" dirty="0">
                <a:solidFill>
                  <a:srgbClr val="002060"/>
                </a:solidFill>
              </a:rPr>
              <a:t>Monitorare </a:t>
            </a:r>
            <a:r>
              <a:rPr lang="it-IT" sz="2400" b="1" dirty="0">
                <a:solidFill>
                  <a:srgbClr val="002060"/>
                </a:solidFill>
              </a:rPr>
              <a:t>funzionalità epatica </a:t>
            </a:r>
            <a:r>
              <a:rPr lang="it-IT" sz="2400" dirty="0">
                <a:solidFill>
                  <a:srgbClr val="002060"/>
                </a:solidFill>
                <a:sym typeface="Wingdings" panose="05000000000000000000" pitchFamily="2" charset="2"/>
              </a:rPr>
              <a:t></a:t>
            </a:r>
            <a:r>
              <a:rPr lang="it-IT" sz="2400" dirty="0">
                <a:solidFill>
                  <a:srgbClr val="002060"/>
                </a:solidFill>
              </a:rPr>
              <a:t> frequente manifestazione extra-intestinale: </a:t>
            </a:r>
            <a:r>
              <a:rPr lang="it-IT" sz="2400" b="1" i="1" dirty="0" err="1">
                <a:solidFill>
                  <a:srgbClr val="002060"/>
                </a:solidFill>
              </a:rPr>
              <a:t>ipertransaminasemia</a:t>
            </a:r>
            <a:r>
              <a:rPr lang="it-IT" sz="2400" dirty="0">
                <a:solidFill>
                  <a:srgbClr val="002060"/>
                </a:solidFill>
              </a:rPr>
              <a:t> </a:t>
            </a:r>
          </a:p>
          <a:p>
            <a:pPr marL="0" indent="0">
              <a:buNone/>
              <a:defRPr/>
            </a:pPr>
            <a:endParaRPr lang="it-IT" sz="2400" dirty="0">
              <a:solidFill>
                <a:srgbClr val="002060"/>
              </a:solidFill>
            </a:endParaRPr>
          </a:p>
          <a:p>
            <a:pPr marL="0" indent="0">
              <a:buNone/>
              <a:defRPr/>
            </a:pPr>
            <a:r>
              <a:rPr lang="it-IT" sz="2400" dirty="0">
                <a:solidFill>
                  <a:srgbClr val="002060"/>
                </a:solidFill>
              </a:rPr>
              <a:t>Monitorare </a:t>
            </a:r>
            <a:r>
              <a:rPr lang="it-IT" sz="2400" b="1" dirty="0">
                <a:solidFill>
                  <a:srgbClr val="002060"/>
                </a:solidFill>
              </a:rPr>
              <a:t>funzionalità tiroidea </a:t>
            </a:r>
            <a:r>
              <a:rPr lang="it-IT" sz="2400" dirty="0">
                <a:solidFill>
                  <a:srgbClr val="002060"/>
                </a:solidFill>
              </a:rPr>
              <a:t>ed eventualmente anticorpi tiroidei  secondo giudizio clinico </a:t>
            </a:r>
            <a:r>
              <a:rPr lang="it-IT" sz="2400" dirty="0">
                <a:solidFill>
                  <a:srgbClr val="002060"/>
                </a:solidFill>
                <a:sym typeface="Wingdings" panose="05000000000000000000" pitchFamily="2" charset="2"/>
              </a:rPr>
              <a:t> rischio aumentato di </a:t>
            </a:r>
            <a:r>
              <a:rPr lang="it-IT" sz="2400" b="1" i="1" dirty="0">
                <a:solidFill>
                  <a:srgbClr val="002060"/>
                </a:solidFill>
                <a:sym typeface="Wingdings" panose="05000000000000000000" pitchFamily="2" charset="2"/>
              </a:rPr>
              <a:t>tiroidite autoimmune</a:t>
            </a:r>
          </a:p>
          <a:p>
            <a:pPr marL="0" indent="0">
              <a:buNone/>
              <a:defRPr/>
            </a:pPr>
            <a:endParaRPr lang="it-IT" sz="2400" dirty="0">
              <a:solidFill>
                <a:srgbClr val="002060"/>
              </a:solidFill>
              <a:sym typeface="Wingdings" panose="05000000000000000000" pitchFamily="2" charset="2"/>
            </a:endParaRPr>
          </a:p>
          <a:p>
            <a:pPr marL="0" indent="0">
              <a:buNone/>
              <a:defRPr/>
            </a:pPr>
            <a:r>
              <a:rPr lang="it-IT" sz="2400" dirty="0">
                <a:solidFill>
                  <a:srgbClr val="002060"/>
                </a:solidFill>
                <a:sym typeface="Wingdings" panose="05000000000000000000" pitchFamily="2" charset="2"/>
              </a:rPr>
              <a:t>Monitorare </a:t>
            </a:r>
            <a:r>
              <a:rPr lang="it-IT" sz="2400" b="1" u="sng" dirty="0">
                <a:solidFill>
                  <a:srgbClr val="002060"/>
                </a:solidFill>
                <a:sym typeface="Wingdings" panose="05000000000000000000" pitchFamily="2" charset="2"/>
              </a:rPr>
              <a:t>risposta vaccinale </a:t>
            </a:r>
            <a:r>
              <a:rPr lang="it-IT" sz="2400" dirty="0">
                <a:solidFill>
                  <a:srgbClr val="002060"/>
                </a:solidFill>
                <a:sym typeface="Wingdings" panose="05000000000000000000" pitchFamily="2" charset="2"/>
              </a:rPr>
              <a:t> circa il 50% dei celiaci «</a:t>
            </a:r>
            <a:r>
              <a:rPr lang="it-IT" sz="2400" b="1" i="1" dirty="0">
                <a:solidFill>
                  <a:srgbClr val="002060"/>
                </a:solidFill>
                <a:sym typeface="Wingdings" panose="05000000000000000000" pitchFamily="2" charset="2"/>
              </a:rPr>
              <a:t>non-</a:t>
            </a:r>
            <a:r>
              <a:rPr lang="it-IT" sz="2400" b="1" i="1" dirty="0" err="1">
                <a:solidFill>
                  <a:srgbClr val="002060"/>
                </a:solidFill>
                <a:sym typeface="Wingdings" panose="05000000000000000000" pitchFamily="2" charset="2"/>
              </a:rPr>
              <a:t>responder</a:t>
            </a:r>
            <a:r>
              <a:rPr lang="it-IT" sz="2400" dirty="0">
                <a:solidFill>
                  <a:srgbClr val="002060"/>
                </a:solidFill>
                <a:sym typeface="Wingdings" panose="05000000000000000000" pitchFamily="2" charset="2"/>
              </a:rPr>
              <a:t>» al vaccino anti-HBV</a:t>
            </a:r>
          </a:p>
          <a:p>
            <a:pPr>
              <a:defRPr/>
            </a:pPr>
            <a:endParaRPr lang="it-IT" sz="1800" dirty="0">
              <a:sym typeface="Wingdings" panose="05000000000000000000" pitchFamily="2" charset="2"/>
            </a:endParaRPr>
          </a:p>
        </p:txBody>
      </p:sp>
      <p:pic>
        <p:nvPicPr>
          <p:cNvPr id="7" name="Immagine 6" descr="Immagine che contiene frusta&#10;&#10;Descrizione generata automaticamente">
            <a:extLst>
              <a:ext uri="{FF2B5EF4-FFF2-40B4-BE49-F238E27FC236}">
                <a16:creationId xmlns:a16="http://schemas.microsoft.com/office/drawing/2014/main" id="{293ED27C-F489-8D20-6113-DA00C9E399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043" y="2325817"/>
            <a:ext cx="866775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55C8C838-1096-63F8-2D44-914FD133AE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11" y="3598881"/>
            <a:ext cx="757237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magine 10" descr="Immagine che contiene graffetta, stazionario&#10;&#10;Descrizione generata automaticamente">
            <a:extLst>
              <a:ext uri="{FF2B5EF4-FFF2-40B4-BE49-F238E27FC236}">
                <a16:creationId xmlns:a16="http://schemas.microsoft.com/office/drawing/2014/main" id="{4E13E3B8-F5A0-27E0-8C8F-64DFA68716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085" y="5180678"/>
            <a:ext cx="588963" cy="56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 descr="IRCCS Ospedale Pediatrico Bambino Gesù - Fiaso">
            <a:extLst>
              <a:ext uri="{FF2B5EF4-FFF2-40B4-BE49-F238E27FC236}">
                <a16:creationId xmlns:a16="http://schemas.microsoft.com/office/drawing/2014/main" id="{7AC66399-21AC-2A3F-D759-3D894C1986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538" y="5180678"/>
            <a:ext cx="1668462" cy="166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IRCCS Ospedale Pediatrico Bambino Gesù - Fiaso">
            <a:extLst>
              <a:ext uri="{FF2B5EF4-FFF2-40B4-BE49-F238E27FC236}">
                <a16:creationId xmlns:a16="http://schemas.microsoft.com/office/drawing/2014/main" id="{080E6ED1-D771-3E68-4D49-25C24DB5E0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538" y="5180678"/>
            <a:ext cx="1668462" cy="166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olo 1">
            <a:extLst>
              <a:ext uri="{FF2B5EF4-FFF2-40B4-BE49-F238E27FC236}">
                <a16:creationId xmlns:a16="http://schemas.microsoft.com/office/drawing/2014/main" id="{FE9917B7-FFA2-4F8F-546A-82119E0219F5}"/>
              </a:ext>
            </a:extLst>
          </p:cNvPr>
          <p:cNvSpPr txBox="1">
            <a:spLocks/>
          </p:cNvSpPr>
          <p:nvPr/>
        </p:nvSpPr>
        <p:spPr>
          <a:xfrm>
            <a:off x="501539" y="1464803"/>
            <a:ext cx="8897642" cy="977900"/>
          </a:xfrm>
        </p:spPr>
        <p:txBody>
          <a:bodyPr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it-IT" b="1" dirty="0">
                <a:solidFill>
                  <a:schemeClr val="accent6">
                    <a:lumMod val="75000"/>
                  </a:schemeClr>
                </a:solidFill>
              </a:rPr>
              <a:t>MONITORAGGIO DELLE COMPLICANZE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olo 1">
            <a:extLst>
              <a:ext uri="{FF2B5EF4-FFF2-40B4-BE49-F238E27FC236}">
                <a16:creationId xmlns:a16="http://schemas.microsoft.com/office/drawing/2014/main" id="{4B92F658-32BD-B5AD-DCE4-E6AB29E593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alt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FF4BAAB-1B67-FDAB-B23F-838F3A6F0C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28169" y="2442703"/>
            <a:ext cx="8229600" cy="4525963"/>
          </a:xfrm>
        </p:spPr>
        <p:txBody>
          <a:bodyPr/>
          <a:lstStyle/>
          <a:p>
            <a:pPr marL="0" indent="0" algn="r">
              <a:buNone/>
              <a:defRPr/>
            </a:pPr>
            <a:r>
              <a:rPr lang="it-IT" dirty="0">
                <a:solidFill>
                  <a:srgbClr val="002060"/>
                </a:solidFill>
              </a:rPr>
              <a:t>Sintomi</a:t>
            </a:r>
          </a:p>
          <a:p>
            <a:pPr marL="0" indent="0" algn="r">
              <a:buNone/>
              <a:defRPr/>
            </a:pPr>
            <a:r>
              <a:rPr lang="it-IT" dirty="0">
                <a:solidFill>
                  <a:srgbClr val="002060"/>
                </a:solidFill>
              </a:rPr>
              <a:t>Colloquio</a:t>
            </a:r>
          </a:p>
          <a:p>
            <a:pPr marL="0" indent="0" algn="r">
              <a:buNone/>
              <a:defRPr/>
            </a:pPr>
            <a:r>
              <a:rPr lang="it-IT" dirty="0">
                <a:solidFill>
                  <a:srgbClr val="002060"/>
                </a:solidFill>
              </a:rPr>
              <a:t>Questionari</a:t>
            </a:r>
          </a:p>
          <a:p>
            <a:pPr marL="0" indent="0" algn="r">
              <a:buNone/>
              <a:defRPr/>
            </a:pPr>
            <a:r>
              <a:rPr lang="it-IT" dirty="0">
                <a:solidFill>
                  <a:srgbClr val="002060"/>
                </a:solidFill>
              </a:rPr>
              <a:t>Anti-transglutaminasi </a:t>
            </a:r>
            <a:r>
              <a:rPr lang="it-IT" dirty="0" err="1">
                <a:solidFill>
                  <a:srgbClr val="002060"/>
                </a:solidFill>
              </a:rPr>
              <a:t>IgA</a:t>
            </a:r>
            <a:endParaRPr lang="it-IT" dirty="0">
              <a:solidFill>
                <a:srgbClr val="002060"/>
              </a:solidFill>
            </a:endParaRPr>
          </a:p>
          <a:p>
            <a:pPr marL="0" indent="0" algn="r">
              <a:buNone/>
              <a:defRPr/>
            </a:pPr>
            <a:r>
              <a:rPr lang="it-IT" dirty="0">
                <a:solidFill>
                  <a:srgbClr val="002060"/>
                </a:solidFill>
              </a:rPr>
              <a:t>Gluten </a:t>
            </a:r>
            <a:r>
              <a:rPr lang="it-IT" dirty="0" err="1">
                <a:solidFill>
                  <a:srgbClr val="002060"/>
                </a:solidFill>
              </a:rPr>
              <a:t>Immunogenic</a:t>
            </a:r>
            <a:r>
              <a:rPr lang="it-IT" dirty="0">
                <a:solidFill>
                  <a:srgbClr val="002060"/>
                </a:solidFill>
              </a:rPr>
              <a:t> </a:t>
            </a:r>
            <a:r>
              <a:rPr lang="it-IT" dirty="0" err="1">
                <a:solidFill>
                  <a:srgbClr val="002060"/>
                </a:solidFill>
              </a:rPr>
              <a:t>peptides</a:t>
            </a:r>
            <a:r>
              <a:rPr lang="it-IT" dirty="0">
                <a:solidFill>
                  <a:srgbClr val="002060"/>
                </a:solidFill>
              </a:rPr>
              <a:t> </a:t>
            </a:r>
          </a:p>
          <a:p>
            <a:pPr>
              <a:buFontTx/>
              <a:buChar char="-"/>
              <a:defRPr/>
            </a:pPr>
            <a:endParaRPr lang="it-IT" dirty="0">
              <a:solidFill>
                <a:srgbClr val="002060"/>
              </a:solidFill>
            </a:endParaRPr>
          </a:p>
          <a:p>
            <a:pPr>
              <a:buFontTx/>
              <a:buChar char="-"/>
              <a:defRPr/>
            </a:pPr>
            <a:endParaRPr lang="it-IT" dirty="0">
              <a:solidFill>
                <a:srgbClr val="002060"/>
              </a:solidFill>
            </a:endParaRPr>
          </a:p>
          <a:p>
            <a:pPr marL="2400300" lvl="7" indent="0">
              <a:buNone/>
              <a:defRPr/>
            </a:pPr>
            <a:endParaRPr lang="it-IT" dirty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32406F30-2316-3788-DFA1-44C4418E52C1}"/>
              </a:ext>
            </a:extLst>
          </p:cNvPr>
          <p:cNvSpPr txBox="1">
            <a:spLocks/>
          </p:cNvSpPr>
          <p:nvPr/>
        </p:nvSpPr>
        <p:spPr>
          <a:xfrm>
            <a:off x="501538" y="1464803"/>
            <a:ext cx="9748247" cy="977900"/>
          </a:xfrm>
        </p:spPr>
        <p:txBody>
          <a:bodyPr>
            <a:normAutofit fontScale="8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it-IT" b="1" dirty="0">
                <a:solidFill>
                  <a:schemeClr val="accent6">
                    <a:lumMod val="75000"/>
                  </a:schemeClr>
                </a:solidFill>
              </a:rPr>
              <a:t>MONITORAGGIO DELL’ADERENZA ALLA DIETA</a:t>
            </a:r>
          </a:p>
        </p:txBody>
      </p:sp>
      <p:pic>
        <p:nvPicPr>
          <p:cNvPr id="4" name="Picture 2" descr="IRCCS Ospedale Pediatrico Bambino Gesù - Fiaso">
            <a:extLst>
              <a:ext uri="{FF2B5EF4-FFF2-40B4-BE49-F238E27FC236}">
                <a16:creationId xmlns:a16="http://schemas.microsoft.com/office/drawing/2014/main" id="{77C87905-65E9-9B88-5115-AF4BC86E44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538" y="5180678"/>
            <a:ext cx="1668462" cy="166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Bambino Pediatra Vettoriali, Illustrazioni e Clipart">
            <a:extLst>
              <a:ext uri="{FF2B5EF4-FFF2-40B4-BE49-F238E27FC236}">
                <a16:creationId xmlns:a16="http://schemas.microsoft.com/office/drawing/2014/main" id="{B5D59C86-3B1D-74B6-2198-2CC0BFD326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818" y="2442703"/>
            <a:ext cx="3435350" cy="343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0379160C-5E11-7F23-5A70-65EA5A7EEC7D}"/>
              </a:ext>
            </a:extLst>
          </p:cNvPr>
          <p:cNvSpPr txBox="1"/>
          <p:nvPr/>
        </p:nvSpPr>
        <p:spPr>
          <a:xfrm>
            <a:off x="311889" y="5520449"/>
            <a:ext cx="627320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800" b="0" i="0" dirty="0">
                <a:solidFill>
                  <a:srgbClr val="002060"/>
                </a:solidFill>
                <a:effectLst/>
                <a:latin typeface="Roboto" panose="02000000000000000000" pitchFamily="2" charset="0"/>
              </a:rPr>
              <a:t>Ogni medico deve avere molte conoscenze, e non solo quelle che possono trovarsi nei libri; </a:t>
            </a:r>
          </a:p>
          <a:p>
            <a:r>
              <a:rPr lang="it-IT" sz="1800" b="0" i="0" dirty="0">
                <a:solidFill>
                  <a:srgbClr val="002060"/>
                </a:solidFill>
                <a:effectLst/>
                <a:latin typeface="Roboto" panose="02000000000000000000" pitchFamily="2" charset="0"/>
              </a:rPr>
              <a:t>i pazienti devono essere i suoi libri preferiti.</a:t>
            </a:r>
          </a:p>
          <a:p>
            <a:pPr algn="r"/>
            <a:r>
              <a:rPr lang="it-IT" sz="1800" b="1" i="0" dirty="0">
                <a:solidFill>
                  <a:srgbClr val="002060"/>
                </a:solidFill>
                <a:effectLst/>
                <a:latin typeface="Roboto" panose="02000000000000000000" pitchFamily="2" charset="0"/>
              </a:rPr>
              <a:t>Paracelso</a:t>
            </a:r>
            <a:r>
              <a:rPr lang="it-IT" sz="1800" b="0" i="0" dirty="0">
                <a:solidFill>
                  <a:srgbClr val="002060"/>
                </a:solidFill>
                <a:effectLst/>
                <a:latin typeface="Roboto" panose="02000000000000000000" pitchFamily="2" charset="0"/>
              </a:rPr>
              <a:t>, XVI sec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olo 1">
            <a:extLst>
              <a:ext uri="{FF2B5EF4-FFF2-40B4-BE49-F238E27FC236}">
                <a16:creationId xmlns:a16="http://schemas.microsoft.com/office/drawing/2014/main" id="{A44217B2-3818-9D95-BDC9-F1B6824B4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altLang="it-IT" dirty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FAF29868-E555-CD7D-3DF5-07F87AE9AADA}"/>
              </a:ext>
            </a:extLst>
          </p:cNvPr>
          <p:cNvSpPr txBox="1">
            <a:spLocks/>
          </p:cNvSpPr>
          <p:nvPr/>
        </p:nvSpPr>
        <p:spPr>
          <a:xfrm>
            <a:off x="501538" y="1464803"/>
            <a:ext cx="9748247" cy="977900"/>
          </a:xfrm>
        </p:spPr>
        <p:txBody>
          <a:bodyPr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it-IT" b="1" dirty="0">
                <a:solidFill>
                  <a:schemeClr val="accent6">
                    <a:lumMod val="75000"/>
                  </a:schemeClr>
                </a:solidFill>
              </a:rPr>
              <a:t>VALUTAZIONE DELLA QUALITA’ DELLA VITA</a:t>
            </a:r>
          </a:p>
        </p:txBody>
      </p:sp>
      <p:sp>
        <p:nvSpPr>
          <p:cNvPr id="5" name="Segnaposto contenuto 4">
            <a:extLst>
              <a:ext uri="{FF2B5EF4-FFF2-40B4-BE49-F238E27FC236}">
                <a16:creationId xmlns:a16="http://schemas.microsoft.com/office/drawing/2014/main" id="{A8DF146E-A961-4CCE-6A78-0C61B450D8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it-IT" dirty="0"/>
          </a:p>
        </p:txBody>
      </p:sp>
      <p:pic>
        <p:nvPicPr>
          <p:cNvPr id="6" name="Picture 2" descr="Health‐related quality of life in children with coeliac disease and in  their families: A long‐term follow‐up study - Crocco - 2024 - Journal of  Pediatric Gastroenterology and Nutrition - Wiley Online Library">
            <a:extLst>
              <a:ext uri="{FF2B5EF4-FFF2-40B4-BE49-F238E27FC236}">
                <a16:creationId xmlns:a16="http://schemas.microsoft.com/office/drawing/2014/main" id="{59EBFC53-2677-C3DB-E532-732EB546B9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2215" y="2123875"/>
            <a:ext cx="7269913" cy="4085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IRCCS Ospedale Pediatrico Bambino Gesù - Fiaso">
            <a:extLst>
              <a:ext uri="{FF2B5EF4-FFF2-40B4-BE49-F238E27FC236}">
                <a16:creationId xmlns:a16="http://schemas.microsoft.com/office/drawing/2014/main" id="{782C00B7-7B01-6665-0FA8-7733F0A5C7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538" y="5180678"/>
            <a:ext cx="1668462" cy="166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6D08A67-4002-73D9-CCB9-C125C36AB5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6E21B2A-A732-9DA1-7197-B137C53C74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Titolo 1">
            <a:extLst>
              <a:ext uri="{FF2B5EF4-FFF2-40B4-BE49-F238E27FC236}">
                <a16:creationId xmlns:a16="http://schemas.microsoft.com/office/drawing/2014/main" id="{FE57EAD4-AF01-2BD4-BE7B-CC37337AA34E}"/>
              </a:ext>
            </a:extLst>
          </p:cNvPr>
          <p:cNvSpPr txBox="1">
            <a:spLocks/>
          </p:cNvSpPr>
          <p:nvPr/>
        </p:nvSpPr>
        <p:spPr>
          <a:xfrm>
            <a:off x="2287808" y="1167092"/>
            <a:ext cx="9748247" cy="977900"/>
          </a:xfr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defRPr/>
            </a:pPr>
            <a:r>
              <a:rPr lang="it-IT" b="1" dirty="0">
                <a:solidFill>
                  <a:schemeClr val="accent6">
                    <a:lumMod val="75000"/>
                  </a:schemeClr>
                </a:solidFill>
              </a:rPr>
              <a:t>MONITORAGGIO DI CASI SPECIFICI</a:t>
            </a:r>
          </a:p>
        </p:txBody>
      </p:sp>
      <p:sp>
        <p:nvSpPr>
          <p:cNvPr id="5" name="Segnaposto contenuto 2">
            <a:extLst>
              <a:ext uri="{FF2B5EF4-FFF2-40B4-BE49-F238E27FC236}">
                <a16:creationId xmlns:a16="http://schemas.microsoft.com/office/drawing/2014/main" id="{5B63A798-DF4E-A470-526B-8487680273E3}"/>
              </a:ext>
            </a:extLst>
          </p:cNvPr>
          <p:cNvSpPr txBox="1">
            <a:spLocks/>
          </p:cNvSpPr>
          <p:nvPr/>
        </p:nvSpPr>
        <p:spPr>
          <a:xfrm>
            <a:off x="412492" y="1932341"/>
            <a:ext cx="9748247" cy="4532312"/>
          </a:xfrm>
        </p:spPr>
        <p:txBody>
          <a:bodyPr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it-IT" sz="4200" b="1" dirty="0">
                <a:solidFill>
                  <a:schemeClr val="tx2">
                    <a:lumMod val="75000"/>
                  </a:schemeClr>
                </a:solidFill>
              </a:rPr>
              <a:t>DIABETICI CELIACI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it-IT" sz="3600" dirty="0"/>
              <a:t>Stessa frequenza e stesso follow-up nei bambini con </a:t>
            </a:r>
            <a:r>
              <a:rPr lang="it-IT" sz="3600" dirty="0" err="1"/>
              <a:t>CeD</a:t>
            </a:r>
            <a:r>
              <a:rPr lang="it-IT" sz="3600" dirty="0"/>
              <a:t> e T1D come nei bambini con </a:t>
            </a:r>
            <a:r>
              <a:rPr lang="it-IT" sz="3600" dirty="0" err="1"/>
              <a:t>CeD</a:t>
            </a:r>
            <a:r>
              <a:rPr lang="it-IT" sz="3600" dirty="0"/>
              <a:t> isolata, con (ulteriore) particolare attenzione a tiroide e  retinopatia diabetica, di concerto con un endocrinologo/diabetologo</a:t>
            </a:r>
            <a:endParaRPr lang="en-GB" sz="3600" i="1" dirty="0">
              <a:solidFill>
                <a:srgbClr val="FF0000"/>
              </a:solidFill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GB" sz="3600" i="1" dirty="0">
              <a:solidFill>
                <a:srgbClr val="FF0000"/>
              </a:solidFill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it-IT" sz="900" u="sng" dirty="0">
              <a:sym typeface="Wingdings" panose="05000000000000000000" pitchFamily="2" charset="2"/>
            </a:endParaRPr>
          </a:p>
          <a:p>
            <a:pPr marL="0" indent="0">
              <a:buNone/>
              <a:defRPr/>
            </a:pPr>
            <a:r>
              <a:rPr lang="it-IT" sz="3600" b="1" dirty="0">
                <a:solidFill>
                  <a:schemeClr val="tx2">
                    <a:lumMod val="75000"/>
                  </a:schemeClr>
                </a:solidFill>
                <a:sym typeface="Wingdings" panose="05000000000000000000" pitchFamily="2" charset="2"/>
              </a:rPr>
              <a:t>CELIACI CON DEFICIT DI </a:t>
            </a:r>
            <a:r>
              <a:rPr lang="it-IT" sz="3600" b="1" dirty="0" err="1">
                <a:solidFill>
                  <a:schemeClr val="tx2">
                    <a:lumMod val="75000"/>
                  </a:schemeClr>
                </a:solidFill>
                <a:sym typeface="Wingdings" panose="05000000000000000000" pitchFamily="2" charset="2"/>
              </a:rPr>
              <a:t>IgA</a:t>
            </a:r>
            <a:endParaRPr lang="it-IT" sz="3600" b="1" dirty="0">
              <a:solidFill>
                <a:schemeClr val="tx2">
                  <a:lumMod val="75000"/>
                </a:schemeClr>
              </a:solidFill>
              <a:sym typeface="Wingdings" panose="05000000000000000000" pitchFamily="2" charset="2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it-IT" sz="3600" dirty="0"/>
              <a:t>Stessa follow-up nei bambini con deficit di </a:t>
            </a:r>
            <a:r>
              <a:rPr lang="it-IT" sz="3600" dirty="0" err="1"/>
              <a:t>IgA</a:t>
            </a:r>
            <a:r>
              <a:rPr lang="it-IT" sz="3600" dirty="0"/>
              <a:t> e </a:t>
            </a:r>
            <a:r>
              <a:rPr lang="it-IT" sz="3600" dirty="0" err="1"/>
              <a:t>CeD</a:t>
            </a:r>
            <a:r>
              <a:rPr lang="it-IT" sz="3600" dirty="0"/>
              <a:t> rispetto ai bambini con </a:t>
            </a:r>
            <a:r>
              <a:rPr lang="it-IT" sz="3600" dirty="0" err="1"/>
              <a:t>IgA</a:t>
            </a:r>
            <a:r>
              <a:rPr lang="it-IT" sz="3600" dirty="0"/>
              <a:t> sufficienti con </a:t>
            </a:r>
            <a:r>
              <a:rPr lang="it-IT" sz="3600" dirty="0" err="1"/>
              <a:t>CeD</a:t>
            </a:r>
            <a:r>
              <a:rPr lang="it-IT" sz="3600" dirty="0"/>
              <a:t>, valutando gli anticorpi IgG specifici (TGA, EMA o DGP).</a:t>
            </a:r>
            <a:r>
              <a:rPr lang="en-GB" sz="3600" dirty="0"/>
              <a:t> </a:t>
            </a:r>
            <a:endParaRPr lang="it-IT" sz="3600" dirty="0">
              <a:solidFill>
                <a:srgbClr val="FF0000"/>
              </a:solidFill>
            </a:endParaRPr>
          </a:p>
          <a:p>
            <a:pPr>
              <a:defRPr/>
            </a:pPr>
            <a:endParaRPr lang="it-IT" sz="1050" dirty="0">
              <a:sym typeface="Wingdings" panose="05000000000000000000" pitchFamily="2" charset="2"/>
            </a:endParaRPr>
          </a:p>
        </p:txBody>
      </p:sp>
      <p:pic>
        <p:nvPicPr>
          <p:cNvPr id="6" name="Picture 2" descr="IRCCS Ospedale Pediatrico Bambino Gesù - Fiaso">
            <a:extLst>
              <a:ext uri="{FF2B5EF4-FFF2-40B4-BE49-F238E27FC236}">
                <a16:creationId xmlns:a16="http://schemas.microsoft.com/office/drawing/2014/main" id="{D9A8253E-2640-C24C-3AB4-C3D8ECC5CB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538" y="5180678"/>
            <a:ext cx="1668462" cy="166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9289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1E4E058C-C918-E696-E0FD-B6AA8BF77D4F}"/>
              </a:ext>
            </a:extLst>
          </p:cNvPr>
          <p:cNvSpPr txBox="1">
            <a:spLocks/>
          </p:cNvSpPr>
          <p:nvPr/>
        </p:nvSpPr>
        <p:spPr>
          <a:xfrm>
            <a:off x="7938" y="6195218"/>
            <a:ext cx="10515600" cy="13255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>
              <a:defRPr/>
            </a:pPr>
            <a:r>
              <a:rPr lang="it-IT" sz="4000" b="1" dirty="0">
                <a:solidFill>
                  <a:srgbClr val="C00000"/>
                </a:solidFill>
                <a:latin typeface="+mn-lt"/>
              </a:rPr>
              <a:t> </a:t>
            </a:r>
            <a:r>
              <a:rPr lang="it-IT" sz="2400" b="1" dirty="0">
                <a:solidFill>
                  <a:srgbClr val="002060"/>
                </a:solidFill>
                <a:latin typeface="+mn-lt"/>
              </a:rPr>
              <a:t>NEL BAMBINO SINTOMATICO</a:t>
            </a:r>
          </a:p>
        </p:txBody>
      </p:sp>
      <p:pic>
        <p:nvPicPr>
          <p:cNvPr id="41989" name="Picture 2" descr="IRCCS Ospedale Pediatrico Bambino Gesù - Fiaso">
            <a:extLst>
              <a:ext uri="{FF2B5EF4-FFF2-40B4-BE49-F238E27FC236}">
                <a16:creationId xmlns:a16="http://schemas.microsoft.com/office/drawing/2014/main" id="{3A30E480-2669-27FA-8A44-DDCA472DCE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538" y="5189538"/>
            <a:ext cx="1668462" cy="166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magine 2">
            <a:extLst>
              <a:ext uri="{FF2B5EF4-FFF2-40B4-BE49-F238E27FC236}">
                <a16:creationId xmlns:a16="http://schemas.microsoft.com/office/drawing/2014/main" id="{88D46B7A-6C5F-A576-9B6F-31485F5FB0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740" y="1606150"/>
            <a:ext cx="9674520" cy="3805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sellaDiTesto 1">
            <a:extLst>
              <a:ext uri="{FF2B5EF4-FFF2-40B4-BE49-F238E27FC236}">
                <a16:creationId xmlns:a16="http://schemas.microsoft.com/office/drawing/2014/main" id="{ED69AB30-EA80-74F2-0089-8D458BBD24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8289" y="5603806"/>
            <a:ext cx="84230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it-IT" sz="1800" i="1" dirty="0">
                <a:solidFill>
                  <a:schemeClr val="tx2"/>
                </a:solidFill>
                <a:latin typeface="Arial" panose="020B0604020202020204" pitchFamily="34" charset="0"/>
              </a:rPr>
              <a:t>Repo M et al. Expert Review </a:t>
            </a:r>
            <a:r>
              <a:rPr lang="it-IT" altLang="it-IT" sz="1800" i="1" dirty="0" err="1">
                <a:solidFill>
                  <a:schemeClr val="tx2"/>
                </a:solidFill>
                <a:latin typeface="Arial" panose="020B0604020202020204" pitchFamily="34" charset="0"/>
              </a:rPr>
              <a:t>Gastroenterol</a:t>
            </a:r>
            <a:r>
              <a:rPr lang="it-IT" altLang="it-IT" sz="1800" i="1" dirty="0">
                <a:solidFill>
                  <a:schemeClr val="tx2"/>
                </a:solidFill>
                <a:latin typeface="Arial" panose="020B0604020202020204" pitchFamily="34" charset="0"/>
              </a:rPr>
              <a:t> </a:t>
            </a:r>
            <a:r>
              <a:rPr lang="it-IT" altLang="it-IT" sz="1800" i="1" dirty="0" err="1">
                <a:solidFill>
                  <a:schemeClr val="tx2"/>
                </a:solidFill>
                <a:latin typeface="Arial" panose="020B0604020202020204" pitchFamily="34" charset="0"/>
              </a:rPr>
              <a:t>Hepatol</a:t>
            </a:r>
            <a:r>
              <a:rPr lang="it-IT" altLang="it-IT" sz="1800" i="1" dirty="0">
                <a:solidFill>
                  <a:schemeClr val="tx2"/>
                </a:solidFill>
                <a:latin typeface="Arial" panose="020B0604020202020204" pitchFamily="34" charset="0"/>
              </a:rPr>
              <a:t> 2025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2" descr="IRCCS Ospedale Pediatrico Bambino Gesù - Fiaso">
            <a:extLst>
              <a:ext uri="{FF2B5EF4-FFF2-40B4-BE49-F238E27FC236}">
                <a16:creationId xmlns:a16="http://schemas.microsoft.com/office/drawing/2014/main" id="{99C23A74-DF4E-9922-991B-1A1E646488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538" y="5189538"/>
            <a:ext cx="1668462" cy="166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4" name="Picture 5" descr="Grazie. La gratitudine virtù madre di tutte le altre - Globe Today's">
            <a:extLst>
              <a:ext uri="{FF2B5EF4-FFF2-40B4-BE49-F238E27FC236}">
                <a16:creationId xmlns:a16="http://schemas.microsoft.com/office/drawing/2014/main" id="{47410B09-A90E-8797-0BB3-0B0E8A0104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58" b="32404"/>
          <a:stretch>
            <a:fillRect/>
          </a:stretch>
        </p:blipFill>
        <p:spPr bwMode="auto">
          <a:xfrm>
            <a:off x="5303838" y="2262016"/>
            <a:ext cx="6891338" cy="241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5" name="CasellaDiTesto 1">
            <a:extLst>
              <a:ext uri="{FF2B5EF4-FFF2-40B4-BE49-F238E27FC236}">
                <a16:creationId xmlns:a16="http://schemas.microsoft.com/office/drawing/2014/main" id="{5AB3AE1F-0ECC-63A6-B9F6-F4E7E4D15C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1663" y="5259388"/>
            <a:ext cx="55276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it-IT" altLang="it-IT" sz="2400"/>
              <a:t>chiaramariatrovato@gmail.com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it-IT" altLang="it-IT" sz="2400"/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it-IT" altLang="it-IT" sz="2400"/>
              <a:t>dhiaramaria.trovato@opbg.net </a:t>
            </a:r>
          </a:p>
        </p:txBody>
      </p:sp>
      <p:pic>
        <p:nvPicPr>
          <p:cNvPr id="2" name="Picture 2" descr="IRCCS Ospedale Pediatrico Bambino Gesù - Fiaso">
            <a:extLst>
              <a:ext uri="{FF2B5EF4-FFF2-40B4-BE49-F238E27FC236}">
                <a16:creationId xmlns:a16="http://schemas.microsoft.com/office/drawing/2014/main" id="{117D1C7F-7E95-0510-0EC5-728D030337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538" y="5180678"/>
            <a:ext cx="1668462" cy="166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Colazione sull'erba (Manet) - Wikipedia">
            <a:extLst>
              <a:ext uri="{FF2B5EF4-FFF2-40B4-BE49-F238E27FC236}">
                <a16:creationId xmlns:a16="http://schemas.microsoft.com/office/drawing/2014/main" id="{B8D2E1CC-1AB0-9950-00B0-B92BBC7FDA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259" y="1967814"/>
            <a:ext cx="5016579" cy="3891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9EA3BD1-AEDF-DBEC-5E7A-A8BB864E00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it-IT" dirty="0"/>
              <a:t>FOLLOW- UP: OPEN QUESTIONS E RESEARCH AGENDA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983872E-76B8-CDB0-30CA-4B16367F6F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>
              <a:defRPr/>
            </a:pPr>
            <a:r>
              <a:rPr lang="it-IT" dirty="0"/>
              <a:t>Follow-up declinabile in funzione del contesto sanitario specifico</a:t>
            </a:r>
          </a:p>
          <a:p>
            <a:pPr>
              <a:defRPr/>
            </a:pPr>
            <a:r>
              <a:rPr lang="it-IT" dirty="0"/>
              <a:t>Follow-up e telemedicina </a:t>
            </a:r>
            <a:r>
              <a:rPr lang="it-IT" dirty="0" err="1"/>
              <a:t>hub</a:t>
            </a:r>
            <a:r>
              <a:rPr lang="it-IT" dirty="0"/>
              <a:t>-</a:t>
            </a:r>
            <a:r>
              <a:rPr lang="it-IT" dirty="0" err="1"/>
              <a:t>spoke</a:t>
            </a:r>
            <a:r>
              <a:rPr lang="it-IT" dirty="0"/>
              <a:t>-cure primarie</a:t>
            </a:r>
          </a:p>
          <a:p>
            <a:pPr>
              <a:defRPr/>
            </a:pPr>
            <a:r>
              <a:rPr lang="it-IT"/>
              <a:t>Follow-up adolescenti</a:t>
            </a:r>
            <a:endParaRPr lang="it-IT" dirty="0"/>
          </a:p>
          <a:p>
            <a:pPr>
              <a:defRPr/>
            </a:pPr>
            <a:r>
              <a:rPr lang="it-IT" dirty="0"/>
              <a:t>Follow-up diversificato a seconda delle </a:t>
            </a:r>
            <a:r>
              <a:rPr lang="it-IT" dirty="0" err="1"/>
              <a:t>comorbidità</a:t>
            </a:r>
            <a:endParaRPr lang="it-IT" dirty="0"/>
          </a:p>
          <a:p>
            <a:pPr>
              <a:defRPr/>
            </a:pPr>
            <a:r>
              <a:rPr lang="it-IT" dirty="0"/>
              <a:t>Follow-up diversificato a seconda delle modalità di diagnosi</a:t>
            </a:r>
          </a:p>
          <a:p>
            <a:pPr>
              <a:defRPr/>
            </a:pPr>
            <a:r>
              <a:rPr lang="it-IT" dirty="0"/>
              <a:t>Follow-up e recupero crescita</a:t>
            </a:r>
          </a:p>
          <a:p>
            <a:pPr>
              <a:defRPr/>
            </a:pPr>
            <a:r>
              <a:rPr lang="it-IT" dirty="0"/>
              <a:t>Follow-up e obesità </a:t>
            </a:r>
          </a:p>
        </p:txBody>
      </p:sp>
      <p:pic>
        <p:nvPicPr>
          <p:cNvPr id="4" name="Picture 2" descr="IRCCS Ospedale Pediatrico Bambino Gesù - Fiaso">
            <a:extLst>
              <a:ext uri="{FF2B5EF4-FFF2-40B4-BE49-F238E27FC236}">
                <a16:creationId xmlns:a16="http://schemas.microsoft.com/office/drawing/2014/main" id="{E3A9FF8D-7C44-2555-10FE-E03A26E42F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538" y="5180678"/>
            <a:ext cx="1668462" cy="166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9" name="Gruppo 2">
            <a:extLst>
              <a:ext uri="{FF2B5EF4-FFF2-40B4-BE49-F238E27FC236}">
                <a16:creationId xmlns:a16="http://schemas.microsoft.com/office/drawing/2014/main" id="{6C628441-C6E0-1635-5790-C5811E46DCDF}"/>
              </a:ext>
            </a:extLst>
          </p:cNvPr>
          <p:cNvGrpSpPr>
            <a:grpSpLocks/>
          </p:cNvGrpSpPr>
          <p:nvPr/>
        </p:nvGrpSpPr>
        <p:grpSpPr bwMode="auto">
          <a:xfrm>
            <a:off x="410904" y="1117538"/>
            <a:ext cx="4740275" cy="5357453"/>
            <a:chOff x="3886200" y="1027906"/>
            <a:chExt cx="4419600" cy="5689311"/>
          </a:xfrm>
        </p:grpSpPr>
        <p:pic>
          <p:nvPicPr>
            <p:cNvPr id="45061" name="Picture 2" descr="AUTOIMMUNE DISEASES - Causes, Risk Factors, and The List of 18 Most Common  Autoimmune Diseases - Ecosh">
              <a:extLst>
                <a:ext uri="{FF2B5EF4-FFF2-40B4-BE49-F238E27FC236}">
                  <a16:creationId xmlns:a16="http://schemas.microsoft.com/office/drawing/2014/main" id="{0D15DA9F-054C-93B7-0FA2-96AAC1B524C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62" t="11717" r="4277" b="5324"/>
            <a:stretch>
              <a:fillRect/>
            </a:stretch>
          </p:blipFill>
          <p:spPr bwMode="auto">
            <a:xfrm>
              <a:off x="3886200" y="1027906"/>
              <a:ext cx="4419600" cy="5689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Rettangolo 1">
              <a:extLst>
                <a:ext uri="{FF2B5EF4-FFF2-40B4-BE49-F238E27FC236}">
                  <a16:creationId xmlns:a16="http://schemas.microsoft.com/office/drawing/2014/main" id="{E15C69E8-19C6-0949-5614-149EBB07EF10}"/>
                </a:ext>
              </a:extLst>
            </p:cNvPr>
            <p:cNvSpPr/>
            <p:nvPr/>
          </p:nvSpPr>
          <p:spPr>
            <a:xfrm>
              <a:off x="5237226" y="1027906"/>
              <a:ext cx="1690557" cy="30215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t-IT"/>
            </a:p>
          </p:txBody>
        </p:sp>
      </p:grpSp>
      <p:sp>
        <p:nvSpPr>
          <p:cNvPr id="6" name="Titolo 1">
            <a:extLst>
              <a:ext uri="{FF2B5EF4-FFF2-40B4-BE49-F238E27FC236}">
                <a16:creationId xmlns:a16="http://schemas.microsoft.com/office/drawing/2014/main" id="{8765D0C3-FF02-A749-CFCE-7F435438738C}"/>
              </a:ext>
            </a:extLst>
          </p:cNvPr>
          <p:cNvSpPr txBox="1">
            <a:spLocks/>
          </p:cNvSpPr>
          <p:nvPr/>
        </p:nvSpPr>
        <p:spPr>
          <a:xfrm>
            <a:off x="-1376725" y="6259238"/>
            <a:ext cx="11900263" cy="13255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r">
              <a:defRPr/>
            </a:pPr>
            <a:r>
              <a:rPr lang="it-IT" sz="4000" b="1" dirty="0">
                <a:solidFill>
                  <a:srgbClr val="C00000"/>
                </a:solidFill>
                <a:latin typeface="+mn-lt"/>
              </a:rPr>
              <a:t> </a:t>
            </a:r>
            <a:r>
              <a:rPr lang="it-IT" sz="2400" b="1" dirty="0">
                <a:solidFill>
                  <a:srgbClr val="002060"/>
                </a:solidFill>
                <a:latin typeface="+mn-lt"/>
              </a:rPr>
              <a:t>PAZIENTI CON PATOLOGIE  ASSOCIATE</a:t>
            </a:r>
          </a:p>
        </p:txBody>
      </p:sp>
      <p:pic>
        <p:nvPicPr>
          <p:cNvPr id="45058" name="Picture 2" descr="IRCCS Ospedale Pediatrico Bambino Gesù - Fiaso">
            <a:extLst>
              <a:ext uri="{FF2B5EF4-FFF2-40B4-BE49-F238E27FC236}">
                <a16:creationId xmlns:a16="http://schemas.microsoft.com/office/drawing/2014/main" id="{70EF548B-42B4-7F1D-DAEE-ADD8BD15F8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538" y="5189538"/>
            <a:ext cx="1668462" cy="166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Picture 1" descr="IMMAGINE AUTOIMMUNITà ASSOCIATA">
            <a:extLst>
              <a:ext uri="{FF2B5EF4-FFF2-40B4-BE49-F238E27FC236}">
                <a16:creationId xmlns:a16="http://schemas.microsoft.com/office/drawing/2014/main" id="{7B139EE3-C9DF-FD0E-75FF-8ED364A783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74" b="13947"/>
          <a:stretch>
            <a:fillRect/>
          </a:stretch>
        </p:blipFill>
        <p:spPr bwMode="auto">
          <a:xfrm>
            <a:off x="6096000" y="1438626"/>
            <a:ext cx="5517559" cy="3303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Immagine 4">
            <a:extLst>
              <a:ext uri="{FF2B5EF4-FFF2-40B4-BE49-F238E27FC236}">
                <a16:creationId xmlns:a16="http://schemas.microsoft.com/office/drawing/2014/main" id="{F7C2507F-C865-A04D-C71B-81A3740169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00" y="1552575"/>
            <a:ext cx="3303588" cy="330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2" name="Immagine 5">
            <a:extLst>
              <a:ext uri="{FF2B5EF4-FFF2-40B4-BE49-F238E27FC236}">
                <a16:creationId xmlns:a16="http://schemas.microsoft.com/office/drawing/2014/main" id="{C1250C9E-FBC4-0992-D127-3EFE82C1A5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313" y="1546225"/>
            <a:ext cx="3635375" cy="331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3" name="CasellaDiTesto 6">
            <a:extLst>
              <a:ext uri="{FF2B5EF4-FFF2-40B4-BE49-F238E27FC236}">
                <a16:creationId xmlns:a16="http://schemas.microsoft.com/office/drawing/2014/main" id="{FAE6FE55-34B5-FCED-E8B9-D2847B6A66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5800" y="5026025"/>
            <a:ext cx="252095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it-IT" altLang="it-IT" sz="20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Sindrome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it-IT" altLang="it-IT" sz="20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it-IT" sz="20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 DOWN</a:t>
            </a:r>
          </a:p>
        </p:txBody>
      </p:sp>
      <p:sp>
        <p:nvSpPr>
          <p:cNvPr id="46084" name="CasellaDiTesto 7">
            <a:extLst>
              <a:ext uri="{FF2B5EF4-FFF2-40B4-BE49-F238E27FC236}">
                <a16:creationId xmlns:a16="http://schemas.microsoft.com/office/drawing/2014/main" id="{EFC1E3E6-D150-41A9-6A96-19295F6916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863" y="5119688"/>
            <a:ext cx="2305050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it-IT" altLang="it-IT" sz="2000" b="1">
                <a:solidFill>
                  <a:srgbClr val="232D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altLang="it-IT" sz="2000" b="1">
                <a:solidFill>
                  <a:srgbClr val="232D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indrome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it-IT" sz="2000" b="1">
                <a:solidFill>
                  <a:srgbClr val="232D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 TURNER</a:t>
            </a:r>
          </a:p>
        </p:txBody>
      </p:sp>
      <p:pic>
        <p:nvPicPr>
          <p:cNvPr id="46085" name="Immagine 8">
            <a:extLst>
              <a:ext uri="{FF2B5EF4-FFF2-40B4-BE49-F238E27FC236}">
                <a16:creationId xmlns:a16="http://schemas.microsoft.com/office/drawing/2014/main" id="{5543922D-F221-D439-9A37-0248B3D172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7063" y="1509713"/>
            <a:ext cx="3154362" cy="329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6" name="CasellaDiTesto 9">
            <a:extLst>
              <a:ext uri="{FF2B5EF4-FFF2-40B4-BE49-F238E27FC236}">
                <a16:creationId xmlns:a16="http://schemas.microsoft.com/office/drawing/2014/main" id="{EBE6F01B-2E1F-F472-B176-2F0F8A852C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94663" y="4994275"/>
            <a:ext cx="2665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it-IT" altLang="it-IT" sz="2000" b="1">
                <a:solidFill>
                  <a:srgbClr val="232D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Sindrome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it-IT" sz="2000" b="1">
                <a:solidFill>
                  <a:srgbClr val="232D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 WILLIAMS</a:t>
            </a:r>
          </a:p>
        </p:txBody>
      </p:sp>
      <p:pic>
        <p:nvPicPr>
          <p:cNvPr id="46087" name="Picture 2" descr="IRCCS Ospedale Pediatrico Bambino Gesù - Fiaso">
            <a:extLst>
              <a:ext uri="{FF2B5EF4-FFF2-40B4-BE49-F238E27FC236}">
                <a16:creationId xmlns:a16="http://schemas.microsoft.com/office/drawing/2014/main" id="{681A1D0E-D094-7D6D-73E1-E79398B3EF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538" y="5189538"/>
            <a:ext cx="1668462" cy="166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olo 1">
            <a:extLst>
              <a:ext uri="{FF2B5EF4-FFF2-40B4-BE49-F238E27FC236}">
                <a16:creationId xmlns:a16="http://schemas.microsoft.com/office/drawing/2014/main" id="{08EE3ED5-05E0-4D11-0026-CECB81AC4220}"/>
              </a:ext>
            </a:extLst>
          </p:cNvPr>
          <p:cNvSpPr txBox="1">
            <a:spLocks/>
          </p:cNvSpPr>
          <p:nvPr/>
        </p:nvSpPr>
        <p:spPr>
          <a:xfrm>
            <a:off x="7938" y="6195218"/>
            <a:ext cx="10515600" cy="13255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>
              <a:defRPr/>
            </a:pPr>
            <a:r>
              <a:rPr lang="it-IT" sz="4000" b="1" dirty="0">
                <a:solidFill>
                  <a:srgbClr val="C00000"/>
                </a:solidFill>
                <a:latin typeface="+mn-lt"/>
              </a:rPr>
              <a:t> </a:t>
            </a:r>
            <a:r>
              <a:rPr lang="it-IT" sz="2400" b="1" dirty="0">
                <a:solidFill>
                  <a:srgbClr val="002060"/>
                </a:solidFill>
                <a:latin typeface="+mn-lt"/>
              </a:rPr>
              <a:t>PAZIENTI CON SINDROMI ASSOCIATE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CasellaDiTesto 2">
            <a:extLst>
              <a:ext uri="{FF2B5EF4-FFF2-40B4-BE49-F238E27FC236}">
                <a16:creationId xmlns:a16="http://schemas.microsoft.com/office/drawing/2014/main" id="{EDC3F2F4-D3EA-92B1-7ECA-5E413831C6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9538" y="165100"/>
            <a:ext cx="185737" cy="4206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defRPr/>
            </a:pPr>
            <a:endParaRPr lang="it-IT" altLang="it-IT" sz="2133"/>
          </a:p>
        </p:txBody>
      </p:sp>
      <p:pic>
        <p:nvPicPr>
          <p:cNvPr id="11268" name="Immagine 2">
            <a:extLst>
              <a:ext uri="{FF2B5EF4-FFF2-40B4-BE49-F238E27FC236}">
                <a16:creationId xmlns:a16="http://schemas.microsoft.com/office/drawing/2014/main" id="{ECEDE513-8729-EED5-C583-E0D5894DB2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88" y="2171700"/>
            <a:ext cx="10715625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CasellaDiTesto 1">
            <a:extLst>
              <a:ext uri="{FF2B5EF4-FFF2-40B4-BE49-F238E27FC236}">
                <a16:creationId xmlns:a16="http://schemas.microsoft.com/office/drawing/2014/main" id="{0B77EA53-C4A0-E7DD-474E-6431A2F531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75" y="4868863"/>
            <a:ext cx="102250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it-IT" sz="1800" i="1">
                <a:solidFill>
                  <a:schemeClr val="tx2"/>
                </a:solidFill>
                <a:latin typeface="Arial" panose="020B0604020202020204" pitchFamily="34" charset="0"/>
              </a:rPr>
              <a:t>Repo M et al. Expert Review Gastroenterol Hepatol 2025</a:t>
            </a:r>
          </a:p>
        </p:txBody>
      </p:sp>
      <p:pic>
        <p:nvPicPr>
          <p:cNvPr id="2" name="Picture 2" descr="IRCCS Ospedale Pediatrico Bambino Gesù - Fiaso">
            <a:extLst>
              <a:ext uri="{FF2B5EF4-FFF2-40B4-BE49-F238E27FC236}">
                <a16:creationId xmlns:a16="http://schemas.microsoft.com/office/drawing/2014/main" id="{029953C6-6DE7-70AB-32B0-E2E55D5CD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538" y="5189538"/>
            <a:ext cx="1668462" cy="166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olo 1">
            <a:extLst>
              <a:ext uri="{FF2B5EF4-FFF2-40B4-BE49-F238E27FC236}">
                <a16:creationId xmlns:a16="http://schemas.microsoft.com/office/drawing/2014/main" id="{9E8B09B2-2B82-84B2-1921-3D18ADD0BA56}"/>
              </a:ext>
            </a:extLst>
          </p:cNvPr>
          <p:cNvSpPr txBox="1">
            <a:spLocks/>
          </p:cNvSpPr>
          <p:nvPr/>
        </p:nvSpPr>
        <p:spPr>
          <a:xfrm>
            <a:off x="7938" y="6195218"/>
            <a:ext cx="10515600" cy="13255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>
              <a:defRPr/>
            </a:pPr>
            <a:r>
              <a:rPr lang="it-IT" sz="4000" b="1" dirty="0">
                <a:solidFill>
                  <a:srgbClr val="C00000"/>
                </a:solidFill>
                <a:latin typeface="+mn-lt"/>
              </a:rPr>
              <a:t> </a:t>
            </a:r>
            <a:r>
              <a:rPr lang="it-IT" sz="2400" b="1" dirty="0">
                <a:solidFill>
                  <a:srgbClr val="002060"/>
                </a:solidFill>
                <a:latin typeface="+mn-lt"/>
              </a:rPr>
              <a:t>PAZIENTI CON SINDROMI ASSOCIATE</a:t>
            </a: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Immagine 5">
            <a:extLst>
              <a:ext uri="{FF2B5EF4-FFF2-40B4-BE49-F238E27FC236}">
                <a16:creationId xmlns:a16="http://schemas.microsoft.com/office/drawing/2014/main" id="{F1BA53F8-0D12-1A5C-47CC-46D600C5B79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02" t="7814" r="9815" b="6030"/>
          <a:stretch>
            <a:fillRect/>
          </a:stretch>
        </p:blipFill>
        <p:spPr bwMode="auto">
          <a:xfrm>
            <a:off x="658369" y="1270427"/>
            <a:ext cx="4104167" cy="4317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6" name="Picture 2" descr="IRCCS Ospedale Pediatrico Bambino Gesù - Fiaso">
            <a:extLst>
              <a:ext uri="{FF2B5EF4-FFF2-40B4-BE49-F238E27FC236}">
                <a16:creationId xmlns:a16="http://schemas.microsoft.com/office/drawing/2014/main" id="{73AFD86A-AFA9-5A5C-278E-F61B9608E5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538" y="5189538"/>
            <a:ext cx="1668462" cy="166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olo 1">
            <a:extLst>
              <a:ext uri="{FF2B5EF4-FFF2-40B4-BE49-F238E27FC236}">
                <a16:creationId xmlns:a16="http://schemas.microsoft.com/office/drawing/2014/main" id="{0AC52929-C534-71EA-6DFA-7281B3C514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it-IT" sz="4000" b="1" dirty="0">
                <a:solidFill>
                  <a:srgbClr val="C00000"/>
                </a:solidFill>
                <a:latin typeface="+mn-lt"/>
              </a:rPr>
              <a:t> 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2E9AC9A4-A7FE-FB02-0F80-1C04A5DB066E}"/>
              </a:ext>
            </a:extLst>
          </p:cNvPr>
          <p:cNvSpPr txBox="1"/>
          <p:nvPr/>
        </p:nvSpPr>
        <p:spPr>
          <a:xfrm>
            <a:off x="212651" y="6396335"/>
            <a:ext cx="62094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400" b="1" dirty="0">
                <a:solidFill>
                  <a:srgbClr val="002060"/>
                </a:solidFill>
                <a:latin typeface="+mn-lt"/>
              </a:rPr>
              <a:t>FAMILIARI DI PRIMO GRADO</a:t>
            </a:r>
            <a:endParaRPr lang="it-IT" sz="2400" dirty="0">
              <a:solidFill>
                <a:srgbClr val="002060"/>
              </a:solidFill>
            </a:endParaRPr>
          </a:p>
        </p:txBody>
      </p:sp>
      <p:pic>
        <p:nvPicPr>
          <p:cNvPr id="5" name="Immagine 2">
            <a:extLst>
              <a:ext uri="{FF2B5EF4-FFF2-40B4-BE49-F238E27FC236}">
                <a16:creationId xmlns:a16="http://schemas.microsoft.com/office/drawing/2014/main" id="{92023DD4-E0AB-0509-77E8-4B95F29AAB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36" y="1896694"/>
            <a:ext cx="7382646" cy="306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DF5E569-5307-F60B-6876-3D0B02290B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DC0E2A6-0909-F279-F8D9-AA1523FA0B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BF389E0C-E1C5-42ED-C73E-5FCA61AAC1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1218" y="971601"/>
            <a:ext cx="6616995" cy="4914797"/>
          </a:xfrm>
          <a:prstGeom prst="rect">
            <a:avLst/>
          </a:prstGeom>
        </p:spPr>
      </p:pic>
      <p:pic>
        <p:nvPicPr>
          <p:cNvPr id="6" name="Picture 2" descr="IRCCS Ospedale Pediatrico Bambino Gesù - Fiaso">
            <a:extLst>
              <a:ext uri="{FF2B5EF4-FFF2-40B4-BE49-F238E27FC236}">
                <a16:creationId xmlns:a16="http://schemas.microsoft.com/office/drawing/2014/main" id="{ED482ACD-1661-367B-7D1E-C247F6FC0F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538" y="5189538"/>
            <a:ext cx="1668462" cy="166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FF1CF806-5DCB-E022-237E-FDE7A7A5D879}"/>
              </a:ext>
            </a:extLst>
          </p:cNvPr>
          <p:cNvSpPr txBox="1"/>
          <p:nvPr/>
        </p:nvSpPr>
        <p:spPr>
          <a:xfrm>
            <a:off x="191386" y="6479067"/>
            <a:ext cx="62094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400" b="1" dirty="0">
                <a:solidFill>
                  <a:srgbClr val="002060"/>
                </a:solidFill>
              </a:rPr>
              <a:t>COME CERCARE LA CELIACHIA</a:t>
            </a:r>
            <a:endParaRPr lang="it-IT" sz="2400" dirty="0">
              <a:solidFill>
                <a:srgbClr val="002060"/>
              </a:solidFill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A83B5DD8-1825-7999-123C-681A9F3DA402}"/>
              </a:ext>
            </a:extLst>
          </p:cNvPr>
          <p:cNvSpPr txBox="1"/>
          <p:nvPr/>
        </p:nvSpPr>
        <p:spPr>
          <a:xfrm>
            <a:off x="1421218" y="2220686"/>
            <a:ext cx="6309360" cy="369332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28B5F9FC-7549-755B-E53E-CCAD3A2CA616}"/>
              </a:ext>
            </a:extLst>
          </p:cNvPr>
          <p:cNvSpPr txBox="1"/>
          <p:nvPr/>
        </p:nvSpPr>
        <p:spPr>
          <a:xfrm>
            <a:off x="1421218" y="2590018"/>
            <a:ext cx="6309360" cy="369332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3A374454-22F3-C88B-435C-4A4E307A3E83}"/>
              </a:ext>
            </a:extLst>
          </p:cNvPr>
          <p:cNvSpPr txBox="1"/>
          <p:nvPr/>
        </p:nvSpPr>
        <p:spPr>
          <a:xfrm>
            <a:off x="8038213" y="2220686"/>
            <a:ext cx="27517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C00000"/>
                </a:solidFill>
              </a:rPr>
              <a:t>PER SCREENING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35B3448B-FB40-246C-347A-F0266CEB0086}"/>
              </a:ext>
            </a:extLst>
          </p:cNvPr>
          <p:cNvSpPr txBox="1"/>
          <p:nvPr/>
        </p:nvSpPr>
        <p:spPr>
          <a:xfrm>
            <a:off x="8038213" y="2499973"/>
            <a:ext cx="27517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chemeClr val="accent6">
                    <a:lumMod val="50000"/>
                  </a:schemeClr>
                </a:solidFill>
              </a:rPr>
              <a:t>PER CONFERMA</a:t>
            </a:r>
          </a:p>
        </p:txBody>
      </p:sp>
    </p:spTree>
    <p:extLst>
      <p:ext uri="{BB962C8B-B14F-4D97-AF65-F5344CB8AC3E}">
        <p14:creationId xmlns:p14="http://schemas.microsoft.com/office/powerpoint/2010/main" val="155909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E25C26-E3CD-CD1F-3A9F-97CD7513B7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>
            <a:extLst>
              <a:ext uri="{FF2B5EF4-FFF2-40B4-BE49-F238E27FC236}">
                <a16:creationId xmlns:a16="http://schemas.microsoft.com/office/drawing/2014/main" id="{4B251ED0-6F1B-F986-70BA-1C368FBD20EF}"/>
              </a:ext>
            </a:extLst>
          </p:cNvPr>
          <p:cNvSpPr/>
          <p:nvPr/>
        </p:nvSpPr>
        <p:spPr>
          <a:xfrm>
            <a:off x="8220436" y="385735"/>
            <a:ext cx="3285765" cy="222364"/>
          </a:xfrm>
          <a:custGeom>
            <a:avLst/>
            <a:gdLst/>
            <a:ahLst/>
            <a:cxnLst/>
            <a:rect l="l" t="t" r="r" b="b"/>
            <a:pathLst>
              <a:path w="4928647" h="333546">
                <a:moveTo>
                  <a:pt x="0" y="0"/>
                </a:moveTo>
                <a:lnTo>
                  <a:pt x="4928647" y="0"/>
                </a:lnTo>
                <a:lnTo>
                  <a:pt x="4928647" y="333546"/>
                </a:lnTo>
                <a:lnTo>
                  <a:pt x="0" y="33354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7695" t="-601264" r="-34795" b="-88989"/>
            </a:stretch>
          </a:blipFill>
        </p:spPr>
        <p:txBody>
          <a:bodyPr/>
          <a:lstStyle/>
          <a:p>
            <a:endParaRPr lang="it-IT" sz="1200"/>
          </a:p>
        </p:txBody>
      </p:sp>
      <p:grpSp>
        <p:nvGrpSpPr>
          <p:cNvPr id="4" name="Gruppo 3">
            <a:extLst>
              <a:ext uri="{FF2B5EF4-FFF2-40B4-BE49-F238E27FC236}">
                <a16:creationId xmlns:a16="http://schemas.microsoft.com/office/drawing/2014/main" id="{F7A6E77A-887A-7027-7D72-1A82E6B6F64D}"/>
              </a:ext>
            </a:extLst>
          </p:cNvPr>
          <p:cNvGrpSpPr/>
          <p:nvPr/>
        </p:nvGrpSpPr>
        <p:grpSpPr>
          <a:xfrm>
            <a:off x="274674" y="2202894"/>
            <a:ext cx="4225851" cy="3820875"/>
            <a:chOff x="2387600" y="1096128"/>
            <a:chExt cx="6477000" cy="5038858"/>
          </a:xfrm>
        </p:grpSpPr>
        <p:pic>
          <p:nvPicPr>
            <p:cNvPr id="1030" name="Picture 6" descr="Immagini di Bambino che cresce - Download gratuiti su Freepik">
              <a:extLst>
                <a:ext uri="{FF2B5EF4-FFF2-40B4-BE49-F238E27FC236}">
                  <a16:creationId xmlns:a16="http://schemas.microsoft.com/office/drawing/2014/main" id="{E31FE6CA-3DC7-6126-FC93-E8FA334B592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87600" y="2896486"/>
              <a:ext cx="6477000" cy="3238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2" name="Connettore diritto a freccia 11">
              <a:extLst>
                <a:ext uri="{FF2B5EF4-FFF2-40B4-BE49-F238E27FC236}">
                  <a16:creationId xmlns:a16="http://schemas.microsoft.com/office/drawing/2014/main" id="{46B319A1-CFED-D276-513A-5FED7160589A}"/>
                </a:ext>
              </a:extLst>
            </p:cNvPr>
            <p:cNvCxnSpPr/>
            <p:nvPr/>
          </p:nvCxnSpPr>
          <p:spPr>
            <a:xfrm>
              <a:off x="5626100" y="2096386"/>
              <a:ext cx="0" cy="1574800"/>
            </a:xfrm>
            <a:prstGeom prst="straightConnector1">
              <a:avLst/>
            </a:prstGeom>
            <a:ln w="76200">
              <a:solidFill>
                <a:schemeClr val="accent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CasellaDiTesto 12">
              <a:extLst>
                <a:ext uri="{FF2B5EF4-FFF2-40B4-BE49-F238E27FC236}">
                  <a16:creationId xmlns:a16="http://schemas.microsoft.com/office/drawing/2014/main" id="{5C5A6AE9-8EB3-9D11-AF08-DFD3DC786135}"/>
                </a:ext>
              </a:extLst>
            </p:cNvPr>
            <p:cNvSpPr txBox="1"/>
            <p:nvPr/>
          </p:nvSpPr>
          <p:spPr>
            <a:xfrm>
              <a:off x="3844055" y="1096128"/>
              <a:ext cx="3564088" cy="933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4000" dirty="0">
                  <a:solidFill>
                    <a:schemeClr val="tx2">
                      <a:lumMod val="75000"/>
                    </a:schemeClr>
                  </a:solidFill>
                </a:rPr>
                <a:t>21 mesi</a:t>
              </a:r>
            </a:p>
          </p:txBody>
        </p:sp>
      </p:grpSp>
      <p:pic>
        <p:nvPicPr>
          <p:cNvPr id="3" name="Picture 2" descr="IRCCS Ospedale Pediatrico Bambino Gesù - Fiaso">
            <a:extLst>
              <a:ext uri="{FF2B5EF4-FFF2-40B4-BE49-F238E27FC236}">
                <a16:creationId xmlns:a16="http://schemas.microsoft.com/office/drawing/2014/main" id="{47DDE55A-EA30-61A4-D594-38ADF37227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538" y="5189538"/>
            <a:ext cx="1668462" cy="166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A1DD33E-25D1-126F-A3B3-0A86E05FE95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2376" r="6166"/>
          <a:stretch>
            <a:fillRect/>
          </a:stretch>
        </p:blipFill>
        <p:spPr>
          <a:xfrm>
            <a:off x="6917508" y="2359596"/>
            <a:ext cx="2986211" cy="3591835"/>
          </a:xfrm>
          <a:prstGeom prst="rect">
            <a:avLst/>
          </a:prstGeom>
        </p:spPr>
      </p:pic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CFBB408F-DA17-93E1-88CA-C3B9D3ACC39A}"/>
              </a:ext>
            </a:extLst>
          </p:cNvPr>
          <p:cNvSpPr txBox="1"/>
          <p:nvPr/>
        </p:nvSpPr>
        <p:spPr>
          <a:xfrm>
            <a:off x="5359069" y="1695062"/>
            <a:ext cx="610308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000" dirty="0">
                <a:solidFill>
                  <a:srgbClr val="002060"/>
                </a:solidFill>
                <a:cs typeface="Calibri" panose="020F0502020204030204" pitchFamily="34" charset="0"/>
              </a:rPr>
              <a:t>Anticorpi diretti contro gli residui </a:t>
            </a:r>
            <a:r>
              <a:rPr lang="it-IT" sz="2000" b="1" i="1" dirty="0">
                <a:solidFill>
                  <a:srgbClr val="002060"/>
                </a:solidFill>
                <a:cs typeface="Calibri" panose="020F0502020204030204" pitchFamily="34" charset="0"/>
              </a:rPr>
              <a:t>134-153 </a:t>
            </a:r>
            <a:r>
              <a:rPr lang="it-IT" sz="2000" dirty="0">
                <a:solidFill>
                  <a:srgbClr val="002060"/>
                </a:solidFill>
                <a:cs typeface="Calibri" panose="020F0502020204030204" pitchFamily="34" charset="0"/>
              </a:rPr>
              <a:t>ottenuti dalla </a:t>
            </a:r>
            <a:r>
              <a:rPr lang="it-IT" sz="2000" dirty="0" err="1">
                <a:solidFill>
                  <a:srgbClr val="002060"/>
                </a:solidFill>
                <a:cs typeface="Calibri" panose="020F0502020204030204" pitchFamily="34" charset="0"/>
              </a:rPr>
              <a:t>deamidazione</a:t>
            </a:r>
            <a:r>
              <a:rPr lang="it-IT" sz="2000" dirty="0">
                <a:solidFill>
                  <a:srgbClr val="002060"/>
                </a:solidFill>
                <a:cs typeface="Calibri" panose="020F0502020204030204" pitchFamily="34" charset="0"/>
              </a:rPr>
              <a:t> della</a:t>
            </a:r>
            <a:r>
              <a:rPr lang="it-IT" sz="2000" b="1" i="1" dirty="0">
                <a:solidFill>
                  <a:srgbClr val="002060"/>
                </a:solidFill>
                <a:cs typeface="Calibri" panose="020F0502020204030204" pitchFamily="34" charset="0"/>
              </a:rPr>
              <a:t> </a:t>
            </a:r>
            <a:r>
              <a:rPr lang="el-GR" sz="2000" b="1" i="1" dirty="0">
                <a:solidFill>
                  <a:srgbClr val="002060"/>
                </a:solidFill>
                <a:cs typeface="Calibri" panose="020F0502020204030204" pitchFamily="34" charset="0"/>
              </a:rPr>
              <a:t>γ-</a:t>
            </a:r>
            <a:r>
              <a:rPr lang="it-IT" sz="2000" b="1" i="1" dirty="0">
                <a:solidFill>
                  <a:srgbClr val="002060"/>
                </a:solidFill>
                <a:cs typeface="Calibri" panose="020F0502020204030204" pitchFamily="34" charset="0"/>
              </a:rPr>
              <a:t>gliadina </a:t>
            </a:r>
            <a:r>
              <a:rPr lang="it-IT" sz="2000" dirty="0">
                <a:solidFill>
                  <a:srgbClr val="002060"/>
                </a:solidFill>
                <a:cs typeface="Calibri" panose="020F0502020204030204" pitchFamily="34" charset="0"/>
              </a:rPr>
              <a:t>e i residui </a:t>
            </a:r>
            <a:r>
              <a:rPr lang="it-IT" sz="2000" b="1" i="1" dirty="0">
                <a:solidFill>
                  <a:srgbClr val="002060"/>
                </a:solidFill>
                <a:cs typeface="Calibri" panose="020F0502020204030204" pitchFamily="34" charset="0"/>
              </a:rPr>
              <a:t>56-75</a:t>
            </a:r>
            <a:r>
              <a:rPr lang="it-IT" sz="2000" i="1" dirty="0">
                <a:solidFill>
                  <a:srgbClr val="002060"/>
                </a:solidFill>
                <a:cs typeface="Calibri" panose="020F0502020204030204" pitchFamily="34" charset="0"/>
              </a:rPr>
              <a:t> </a:t>
            </a:r>
            <a:r>
              <a:rPr lang="it-IT" sz="2000" dirty="0">
                <a:solidFill>
                  <a:srgbClr val="002060"/>
                </a:solidFill>
                <a:cs typeface="Calibri" panose="020F0502020204030204" pitchFamily="34" charset="0"/>
              </a:rPr>
              <a:t>ottenuti dalla </a:t>
            </a:r>
            <a:r>
              <a:rPr lang="it-IT" sz="2000" dirty="0" err="1">
                <a:solidFill>
                  <a:srgbClr val="002060"/>
                </a:solidFill>
                <a:cs typeface="Calibri" panose="020F0502020204030204" pitchFamily="34" charset="0"/>
              </a:rPr>
              <a:t>deamidazione</a:t>
            </a:r>
            <a:r>
              <a:rPr lang="it-IT" sz="2000" dirty="0">
                <a:solidFill>
                  <a:srgbClr val="002060"/>
                </a:solidFill>
                <a:cs typeface="Calibri" panose="020F0502020204030204" pitchFamily="34" charset="0"/>
              </a:rPr>
              <a:t> dall’ </a:t>
            </a:r>
            <a:r>
              <a:rPr lang="el-GR" sz="2000" b="1" i="1" dirty="0">
                <a:solidFill>
                  <a:srgbClr val="002060"/>
                </a:solidFill>
                <a:cs typeface="Calibri" panose="020F0502020204030204" pitchFamily="34" charset="0"/>
              </a:rPr>
              <a:t>α–</a:t>
            </a:r>
            <a:r>
              <a:rPr lang="it-IT" sz="2000" b="1" i="1" dirty="0">
                <a:solidFill>
                  <a:srgbClr val="002060"/>
                </a:solidFill>
                <a:cs typeface="Calibri" panose="020F0502020204030204" pitchFamily="34" charset="0"/>
              </a:rPr>
              <a:t>gliadina</a:t>
            </a:r>
          </a:p>
        </p:txBody>
      </p:sp>
    </p:spTree>
    <p:extLst>
      <p:ext uri="{BB962C8B-B14F-4D97-AF65-F5344CB8AC3E}">
        <p14:creationId xmlns:p14="http://schemas.microsoft.com/office/powerpoint/2010/main" val="2562866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70c1c7b-6bd2-4b23-9196-49f108f9542b" xsi:nil="true"/>
    <lcf76f155ced4ddcb4097134ff3c332f xmlns="b934695d-6d59-47cb-9bc6-ef2744814942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54B8EB1F7D4C548815799738C16CD3E" ma:contentTypeVersion="16" ma:contentTypeDescription="Creare un nuovo documento." ma:contentTypeScope="" ma:versionID="b1860c07062a9c2bb567dba0b59a5813">
  <xsd:schema xmlns:xsd="http://www.w3.org/2001/XMLSchema" xmlns:xs="http://www.w3.org/2001/XMLSchema" xmlns:p="http://schemas.microsoft.com/office/2006/metadata/properties" xmlns:ns2="b934695d-6d59-47cb-9bc6-ef2744814942" xmlns:ns3="f70c1c7b-6bd2-4b23-9196-49f108f9542b" targetNamespace="http://schemas.microsoft.com/office/2006/metadata/properties" ma:root="true" ma:fieldsID="f0aa954e5c95a8a789fc5497fdf9b99d" ns2:_="" ns3:_="">
    <xsd:import namespace="b934695d-6d59-47cb-9bc6-ef2744814942"/>
    <xsd:import namespace="f70c1c7b-6bd2-4b23-9196-49f108f9542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34695d-6d59-47cb-9bc6-ef27448149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Tag immagine" ma:readOnly="false" ma:fieldId="{5cf76f15-5ced-4ddc-b409-7134ff3c332f}" ma:taxonomyMulti="true" ma:sspId="fb33fc36-108e-4a3e-b8e4-c453ad425a7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0c1c7b-6bd2-4b23-9196-49f108f9542b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372d58c8-bed2-4bd1-a16a-deab8ffe68a7}" ma:internalName="TaxCatchAll" ma:showField="CatchAllData" ma:web="f70c1c7b-6bd2-4b23-9196-49f108f9542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2A5F276-347A-4CE9-9759-263CDFEA0A6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F76175B-B823-4942-9C32-269F00B9EC09}">
  <ds:schemaRefs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www.w3.org/XML/1998/namespace"/>
    <ds:schemaRef ds:uri="b934695d-6d59-47cb-9bc6-ef2744814942"/>
    <ds:schemaRef ds:uri="f70c1c7b-6bd2-4b23-9196-49f108f9542b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F0EC7846-6B49-44C0-A8CC-92DB17C25BFC}"/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685</Words>
  <Application>Microsoft Office PowerPoint</Application>
  <PresentationFormat>Widescreen</PresentationFormat>
  <Paragraphs>98</Paragraphs>
  <Slides>31</Slides>
  <Notes>2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31</vt:i4>
      </vt:variant>
    </vt:vector>
  </HeadingPairs>
  <TitlesOfParts>
    <vt:vector size="39" baseType="lpstr">
      <vt:lpstr>Aptos</vt:lpstr>
      <vt:lpstr>Arial</vt:lpstr>
      <vt:lpstr>Calibri</vt:lpstr>
      <vt:lpstr>Roboto</vt:lpstr>
      <vt:lpstr>system-ui</vt:lpstr>
      <vt:lpstr>Times New Roman</vt:lpstr>
      <vt:lpstr>Wingdings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 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MONITORAGGIO DEGLI ANTICORPI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FOLLOW- UP: OPEN QUESTIONS E RESEARCH AGENDA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Annarita Accardi</dc:creator>
  <cp:lastModifiedBy>visio</cp:lastModifiedBy>
  <cp:revision>11</cp:revision>
  <dcterms:created xsi:type="dcterms:W3CDTF">2025-02-03T13:31:41Z</dcterms:created>
  <dcterms:modified xsi:type="dcterms:W3CDTF">2026-04-18T07:07:09Z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0x010100454B8EB1F7D4C548815799738C16CD3E</vt:lpwstr>
  </property>
  <property fmtid="{D5CDD505-2E9C-101B-9397-08002B2CF9AE}" pid="3" name="MediaServiceImageTags">
    <vt:lpwstr/>
  </property>
  <property fmtid="{D5CDD505-2E9C-101B-9397-08002B2CF9AE}" pid="4" name="MSIP_Label_790707fe-b2c5-4349-a92a-6123ae69e1a3_Enabled">
    <vt:lpwstr>true</vt:lpwstr>
  </property>
  <property fmtid="{D5CDD505-2E9C-101B-9397-08002B2CF9AE}" pid="5" name="MSIP_Label_790707fe-b2c5-4349-a92a-6123ae69e1a3_SetDate">
    <vt:lpwstr>2026-04-12T15:18:15Z</vt:lpwstr>
  </property>
  <property fmtid="{D5CDD505-2E9C-101B-9397-08002B2CF9AE}" pid="6" name="MSIP_Label_790707fe-b2c5-4349-a92a-6123ae69e1a3_Method">
    <vt:lpwstr>Standard</vt:lpwstr>
  </property>
  <property fmtid="{D5CDD505-2E9C-101B-9397-08002B2CF9AE}" pid="7" name="MSIP_Label_790707fe-b2c5-4349-a92a-6123ae69e1a3_Name">
    <vt:lpwstr>defa4170-0d19-0005-0004-bc88714345d2</vt:lpwstr>
  </property>
  <property fmtid="{D5CDD505-2E9C-101B-9397-08002B2CF9AE}" pid="8" name="MSIP_Label_790707fe-b2c5-4349-a92a-6123ae69e1a3_SiteId">
    <vt:lpwstr>f20d4cb4-0cf2-4818-9c70-fd85f0ecaaa7</vt:lpwstr>
  </property>
  <property fmtid="{D5CDD505-2E9C-101B-9397-08002B2CF9AE}" pid="9" name="MSIP_Label_790707fe-b2c5-4349-a92a-6123ae69e1a3_ActionId">
    <vt:lpwstr>b3b57bd7-3792-4cc7-86ff-ff8c3de7d0bc</vt:lpwstr>
  </property>
  <property fmtid="{D5CDD505-2E9C-101B-9397-08002B2CF9AE}" pid="10" name="MSIP_Label_790707fe-b2c5-4349-a92a-6123ae69e1a3_ContentBits">
    <vt:lpwstr>0</vt:lpwstr>
  </property>
  <property fmtid="{D5CDD505-2E9C-101B-9397-08002B2CF9AE}" pid="11" name="MSIP_Label_790707fe-b2c5-4349-a92a-6123ae69e1a3_Tag">
    <vt:lpwstr>50, 3, 0, 1</vt:lpwstr>
  </property>
</Properties>
</file>